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3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5" autoAdjust="0"/>
    <p:restoredTop sz="94676" autoAdjust="0"/>
  </p:normalViewPr>
  <p:slideViewPr>
    <p:cSldViewPr snapToGrid="0" snapToObjects="1">
      <p:cViewPr>
        <p:scale>
          <a:sx n="73" d="100"/>
          <a:sy n="73" d="100"/>
        </p:scale>
        <p:origin x="-1122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29647-D414-4DD8-AA68-751FE9DC849C}" type="datetimeFigureOut">
              <a:rPr lang="de-AT" smtClean="0"/>
              <a:t>13.11.2014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BB057-857B-4B55-B9E6-81CFF3059AF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229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1600" y="1840980"/>
            <a:ext cx="6400800" cy="1295400"/>
          </a:xfrm>
        </p:spPr>
        <p:txBody>
          <a:bodyPr>
            <a:noAutofit/>
          </a:bodyPr>
          <a:lstStyle/>
          <a:p>
            <a:r>
              <a:rPr lang="de-DE" sz="4400" dirty="0" smtClean="0"/>
              <a:t>Tee</a:t>
            </a:r>
            <a:br>
              <a:rPr lang="de-DE" sz="4400" dirty="0" smtClean="0"/>
            </a:br>
            <a:r>
              <a:rPr lang="de-DE" sz="4400" dirty="0" smtClean="0"/>
              <a:t>&amp;</a:t>
            </a:r>
            <a:br>
              <a:rPr lang="de-DE" sz="4400" dirty="0" smtClean="0"/>
            </a:br>
            <a:r>
              <a:rPr lang="de-DE" sz="4400" dirty="0" err="1" smtClean="0"/>
              <a:t>kakao</a:t>
            </a:r>
            <a:endParaRPr lang="de-DE" sz="4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Autofit/>
          </a:bodyPr>
          <a:lstStyle/>
          <a:p>
            <a:r>
              <a:rPr lang="de-DE" sz="2800" dirty="0" smtClean="0"/>
              <a:t>von </a:t>
            </a:r>
          </a:p>
          <a:p>
            <a:r>
              <a:rPr lang="de-DE" sz="2800" dirty="0" smtClean="0"/>
              <a:t>Stefanie und Isabel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77164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Service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de-DE" sz="2000" dirty="0" smtClean="0"/>
              <a:t>mit kalter Milch und einer Auswahl mit Zucker</a:t>
            </a:r>
          </a:p>
          <a:p>
            <a:pPr marL="285750" indent="-285750">
              <a:buFont typeface="Wingdings" charset="2"/>
              <a:buChar char="v"/>
            </a:pPr>
            <a:r>
              <a:rPr lang="de-DE" sz="2000" dirty="0" smtClean="0"/>
              <a:t>Zitrone und Rum</a:t>
            </a:r>
          </a:p>
          <a:p>
            <a:pPr marL="285750" indent="-285750">
              <a:buFont typeface="Wingdings" charset="2"/>
              <a:buChar char="v"/>
            </a:pPr>
            <a:r>
              <a:rPr lang="de-DE" sz="2000" dirty="0" smtClean="0"/>
              <a:t>Ablageschale für Teesieb</a:t>
            </a:r>
          </a:p>
          <a:p>
            <a:pPr marL="285750" indent="-285750">
              <a:buFont typeface="Wingdings" charset="2"/>
              <a:buChar char="v"/>
            </a:pPr>
            <a:r>
              <a:rPr lang="de-DE" sz="2000" dirty="0" smtClean="0"/>
              <a:t>In Teetasse oder Teeglas</a:t>
            </a:r>
          </a:p>
          <a:p>
            <a:pPr marL="285750" indent="-285750">
              <a:buFont typeface="Wingdings" charset="2"/>
              <a:buChar char="v"/>
            </a:pPr>
            <a:r>
              <a:rPr lang="de-DE" sz="2000" dirty="0" smtClean="0"/>
              <a:t>Auf Silbertablett mit Spitzenpapier und Untertasse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514505059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Verwendung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71600" y="2292872"/>
            <a:ext cx="6400800" cy="3048001"/>
          </a:xfrm>
        </p:spPr>
        <p:txBody>
          <a:bodyPr>
            <a:noAutofit/>
          </a:bodyPr>
          <a:lstStyle/>
          <a:p>
            <a:r>
              <a:rPr lang="de-DE" sz="2400" dirty="0" smtClean="0"/>
              <a:t> Frühstück</a:t>
            </a:r>
          </a:p>
          <a:p>
            <a:r>
              <a:rPr lang="de-DE" sz="2400" dirty="0" smtClean="0"/>
              <a:t> Punch</a:t>
            </a:r>
          </a:p>
          <a:p>
            <a:r>
              <a:rPr lang="de-DE" sz="2400" dirty="0" smtClean="0"/>
              <a:t> </a:t>
            </a:r>
            <a:r>
              <a:rPr lang="de-DE" sz="2400" dirty="0" err="1" smtClean="0"/>
              <a:t>Afternoon</a:t>
            </a:r>
            <a:r>
              <a:rPr lang="de-DE" sz="2400" dirty="0" smtClean="0"/>
              <a:t> Tea</a:t>
            </a:r>
          </a:p>
          <a:p>
            <a:r>
              <a:rPr lang="de-DE" sz="2400" dirty="0" smtClean="0"/>
              <a:t> Medizinische Zwecke</a:t>
            </a:r>
          </a:p>
          <a:p>
            <a:pPr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499060391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Kakao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793" y="3439749"/>
            <a:ext cx="2172202" cy="2185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kakao</a:t>
            </a:r>
            <a:endParaRPr lang="de-DE" dirty="0"/>
          </a:p>
        </p:txBody>
      </p:sp>
      <p:pic>
        <p:nvPicPr>
          <p:cNvPr id="4" name="Inhaltsplatzhalter 3" descr="Kakao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8" b="15708"/>
          <a:stretch>
            <a:fillRect/>
          </a:stretch>
        </p:blipFill>
        <p:spPr>
          <a:xfrm>
            <a:off x="968909" y="2221219"/>
            <a:ext cx="3753562" cy="1787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Bild 4" descr="Kakao 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71" y="2106662"/>
            <a:ext cx="2842871" cy="1901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488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Beschreibung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73062" y="2107655"/>
            <a:ext cx="7473938" cy="3048001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de-DE" sz="3200" dirty="0" smtClean="0"/>
              <a:t>Ein heißes Aufgussgetränk aus dem aufbereitetem Samen der Kakaofrucht</a:t>
            </a:r>
            <a:endParaRPr lang="de-DE" sz="3200" dirty="0"/>
          </a:p>
        </p:txBody>
      </p:sp>
      <p:pic>
        <p:nvPicPr>
          <p:cNvPr id="4" name="Bild 3" descr="Kakao 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41" y="3595201"/>
            <a:ext cx="1706439" cy="2275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Bild 4" descr="Kakao 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54" y="3595201"/>
            <a:ext cx="1706439" cy="2275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Bild 5" descr="Kakao 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870" y="3595201"/>
            <a:ext cx="2843882" cy="2132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3961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Anbauländer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de-DE" sz="2800" dirty="0" smtClean="0"/>
              <a:t>Elfenbeinküste</a:t>
            </a:r>
          </a:p>
          <a:p>
            <a:r>
              <a:rPr lang="de-DE" sz="2800" dirty="0" smtClean="0"/>
              <a:t>Ghana</a:t>
            </a:r>
          </a:p>
          <a:p>
            <a:r>
              <a:rPr lang="de-DE" sz="2800" dirty="0" smtClean="0"/>
              <a:t>Ecuador</a:t>
            </a:r>
          </a:p>
          <a:p>
            <a:endParaRPr lang="de-DE" sz="2800" dirty="0" smtClean="0"/>
          </a:p>
          <a:p>
            <a:r>
              <a:rPr lang="de-DE" sz="2800" dirty="0" smtClean="0"/>
              <a:t>Indonesien</a:t>
            </a:r>
          </a:p>
          <a:p>
            <a:r>
              <a:rPr lang="de-DE" sz="2800" dirty="0" smtClean="0"/>
              <a:t>Nigeria</a:t>
            </a:r>
          </a:p>
          <a:p>
            <a:r>
              <a:rPr lang="de-DE" sz="2800" dirty="0" smtClean="0"/>
              <a:t>Brasilien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452794681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Verarbeitung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Ernte der Früchte</a:t>
            </a:r>
          </a:p>
          <a:p>
            <a:r>
              <a:rPr lang="de-DE" dirty="0" smtClean="0"/>
              <a:t>Auslösung der Samen aus den Früchten</a:t>
            </a:r>
          </a:p>
          <a:p>
            <a:r>
              <a:rPr lang="de-DE" dirty="0" smtClean="0"/>
              <a:t>Fermentation (Gärprozess)</a:t>
            </a:r>
          </a:p>
          <a:p>
            <a:r>
              <a:rPr lang="de-DE" dirty="0" smtClean="0"/>
              <a:t>Waschen und Trocknen</a:t>
            </a:r>
          </a:p>
          <a:p>
            <a:endParaRPr lang="de-DE" dirty="0" smtClean="0"/>
          </a:p>
          <a:p>
            <a:pPr indent="0" algn="ctr">
              <a:buNone/>
            </a:pPr>
            <a:r>
              <a:rPr lang="de-DE" dirty="0" smtClean="0"/>
              <a:t>... Im Erzeugerland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814860354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Verarbeitung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Reinigen</a:t>
            </a:r>
          </a:p>
          <a:p>
            <a:r>
              <a:rPr lang="de-DE" dirty="0" smtClean="0"/>
              <a:t>Rösten</a:t>
            </a:r>
          </a:p>
          <a:p>
            <a:r>
              <a:rPr lang="de-DE" dirty="0" smtClean="0"/>
              <a:t>Brechen</a:t>
            </a:r>
          </a:p>
          <a:p>
            <a:r>
              <a:rPr lang="de-DE" dirty="0" smtClean="0"/>
              <a:t>Mahlen</a:t>
            </a:r>
          </a:p>
          <a:p>
            <a:r>
              <a:rPr lang="de-DE" dirty="0" smtClean="0"/>
              <a:t>Pressen</a:t>
            </a:r>
          </a:p>
          <a:p>
            <a:pPr indent="0" algn="ctr">
              <a:buNone/>
            </a:pPr>
            <a:r>
              <a:rPr lang="de-DE" dirty="0" smtClean="0"/>
              <a:t>... Im Verarbeitungsland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851224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Kakaoarten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Edel- und Vollkakao </a:t>
            </a:r>
          </a:p>
          <a:p>
            <a:r>
              <a:rPr lang="de-DE" dirty="0" smtClean="0"/>
              <a:t>Magerkakao</a:t>
            </a:r>
          </a:p>
          <a:p>
            <a:pPr marL="285750" indent="-285750">
              <a:buFont typeface="Wingdings" charset="2"/>
              <a:buChar char="v"/>
            </a:pPr>
            <a:r>
              <a:rPr lang="de-DE" dirty="0" smtClean="0"/>
              <a:t>Kakaogranulate (Sissi, </a:t>
            </a:r>
            <a:r>
              <a:rPr lang="de-DE" dirty="0" err="1" smtClean="0"/>
              <a:t>Nesquick</a:t>
            </a:r>
            <a:r>
              <a:rPr lang="de-DE" dirty="0" smtClean="0"/>
              <a:t>, </a:t>
            </a:r>
            <a:r>
              <a:rPr lang="de-DE" dirty="0" err="1" smtClean="0"/>
              <a:t>Benco</a:t>
            </a:r>
            <a:r>
              <a:rPr lang="de-DE" dirty="0" smtClean="0"/>
              <a:t>)</a:t>
            </a:r>
          </a:p>
          <a:p>
            <a:pPr marL="285750" indent="-285750"/>
            <a:r>
              <a:rPr lang="de-DE" dirty="0" smtClean="0"/>
              <a:t>Trinkschokolade </a:t>
            </a:r>
          </a:p>
          <a:p>
            <a:pPr marL="285750" indent="-285750"/>
            <a:endParaRPr lang="de-DE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4233028" y="2792040"/>
            <a:ext cx="2526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(Suchard, Pompadour)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2814874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Zubereitung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Edelvollkakao: Etwa 20 Gramm mit etwas heißem Wasser in einer Schale anrühren und anschließend mit heißer Milch vermischen.</a:t>
            </a:r>
          </a:p>
          <a:p>
            <a:r>
              <a:rPr lang="de-DE" dirty="0" smtClean="0"/>
              <a:t>Kakaogranulat: Nach dem Verhältnis auf der Verpackung, Pulver und Milch vermengen.</a:t>
            </a:r>
          </a:p>
          <a:p>
            <a:r>
              <a:rPr lang="de-DE" dirty="0" smtClean="0"/>
              <a:t>Trinkschokolade: Etwa 25 Gramm Schokoladenpulver mit heißer Milch vermengen.</a:t>
            </a:r>
          </a:p>
        </p:txBody>
      </p:sp>
    </p:spTree>
    <p:extLst>
      <p:ext uri="{BB962C8B-B14F-4D97-AF65-F5344CB8AC3E}">
        <p14:creationId xmlns:p14="http://schemas.microsoft.com/office/powerpoint/2010/main" val="338741445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SErvice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 Warm in Kakao- oder Schokoladentassen</a:t>
            </a:r>
          </a:p>
          <a:p>
            <a:r>
              <a:rPr lang="de-DE" sz="2400" dirty="0" smtClean="0"/>
              <a:t> Kalt in </a:t>
            </a:r>
            <a:r>
              <a:rPr lang="de-DE" sz="2400" dirty="0" err="1" smtClean="0"/>
              <a:t>Tumbler</a:t>
            </a:r>
            <a:endParaRPr lang="de-DE" sz="2400" dirty="0" smtClean="0"/>
          </a:p>
          <a:p>
            <a:r>
              <a:rPr lang="de-DE" sz="2400" smtClean="0"/>
              <a:t> Auf </a:t>
            </a:r>
            <a:r>
              <a:rPr lang="de-DE" sz="2400" dirty="0" err="1" smtClean="0"/>
              <a:t>Silbertablet</a:t>
            </a:r>
            <a:r>
              <a:rPr lang="de-DE" sz="2400" dirty="0" smtClean="0"/>
              <a:t> mit Würfelzucker und Löffel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55741425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Tee</a:t>
            </a:r>
            <a:endParaRPr lang="de-DE" dirty="0"/>
          </a:p>
        </p:txBody>
      </p:sp>
      <p:pic>
        <p:nvPicPr>
          <p:cNvPr id="4" name="Inhaltsplatzhalter 3" descr="tee_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8" b="5628"/>
          <a:stretch>
            <a:fillRect/>
          </a:stretch>
        </p:blipFill>
        <p:spPr>
          <a:xfrm>
            <a:off x="3145628" y="4164934"/>
            <a:ext cx="3287700" cy="1565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Bild 5" descr="schwarzer-tee-mit-kann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874" y="2277411"/>
            <a:ext cx="2634802" cy="1887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Bild 6" descr="TEe_Daniel_Ulrich_n11931221604_1704496_6594_01_pt_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45335"/>
            <a:ext cx="2949324" cy="181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0380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Verwendung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 Als Frühstück und </a:t>
            </a:r>
            <a:r>
              <a:rPr lang="de-DE" sz="2400" dirty="0" err="1" smtClean="0"/>
              <a:t>Jausengetränk</a:t>
            </a:r>
            <a:endParaRPr lang="de-DE" sz="2400" dirty="0" smtClean="0"/>
          </a:p>
          <a:p>
            <a:r>
              <a:rPr lang="de-DE" sz="2400" dirty="0" smtClean="0"/>
              <a:t> Als Kinder- und Jugendgetränk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2036025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Vielen Dank für</a:t>
            </a:r>
            <a:br>
              <a:rPr lang="de-AT" dirty="0" smtClean="0"/>
            </a:br>
            <a:r>
              <a:rPr lang="de-AT" dirty="0" smtClean="0"/>
              <a:t>eure Aufmerksamkeit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88621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Beschreibung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de-DE" sz="3200" dirty="0" smtClean="0"/>
              <a:t>Es ist ein heißes Aufgussgetränk aus den getrockneten Blätter des Teestrauches.</a:t>
            </a:r>
            <a:endParaRPr lang="de-DE" sz="3200" dirty="0"/>
          </a:p>
        </p:txBody>
      </p:sp>
      <p:pic>
        <p:nvPicPr>
          <p:cNvPr id="4" name="Bild 3" descr="eine-unglückliche-liebe-und-mao-fen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44" y="3844976"/>
            <a:ext cx="2749745" cy="1824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Bild 4" descr="Teepflanze_kl-352x24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396" y="3791267"/>
            <a:ext cx="2676691" cy="1878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7363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Anbauländer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05060" y="2438400"/>
            <a:ext cx="3205361" cy="3048001"/>
          </a:xfrm>
        </p:spPr>
        <p:txBody>
          <a:bodyPr>
            <a:normAutofit/>
          </a:bodyPr>
          <a:lstStyle/>
          <a:p>
            <a:r>
              <a:rPr lang="de-DE" sz="3200" dirty="0" smtClean="0"/>
              <a:t> Indien </a:t>
            </a:r>
          </a:p>
          <a:p>
            <a:r>
              <a:rPr lang="de-DE" sz="3200" dirty="0" smtClean="0"/>
              <a:t> Sri Lanka</a:t>
            </a:r>
          </a:p>
          <a:p>
            <a:r>
              <a:rPr lang="de-DE" sz="3200" dirty="0" smtClean="0"/>
              <a:t> China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910421" y="2429286"/>
            <a:ext cx="3205361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 smtClean="0"/>
              <a:t> Taiwan</a:t>
            </a:r>
          </a:p>
          <a:p>
            <a:r>
              <a:rPr lang="de-DE" sz="3200" dirty="0" smtClean="0"/>
              <a:t> Japan</a:t>
            </a:r>
          </a:p>
          <a:p>
            <a:r>
              <a:rPr lang="de-DE" sz="3200" dirty="0" smtClean="0"/>
              <a:t> Kenia</a:t>
            </a:r>
          </a:p>
        </p:txBody>
      </p:sp>
    </p:spTree>
    <p:extLst>
      <p:ext uri="{BB962C8B-B14F-4D97-AF65-F5344CB8AC3E}">
        <p14:creationId xmlns:p14="http://schemas.microsoft.com/office/powerpoint/2010/main" val="20120616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40123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Verarbeitung Schwarz Tee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66755" y="2636848"/>
            <a:ext cx="5674902" cy="3048001"/>
          </a:xfrm>
        </p:spPr>
        <p:txBody>
          <a:bodyPr numCol="2">
            <a:normAutofit/>
          </a:bodyPr>
          <a:lstStyle/>
          <a:p>
            <a:pPr lvl="1">
              <a:buFont typeface="Wingdings" charset="2"/>
              <a:buChar char="v"/>
            </a:pPr>
            <a:r>
              <a:rPr lang="de-DE" sz="2600" dirty="0" smtClean="0"/>
              <a:t> Welken des         	Blattgutes </a:t>
            </a:r>
          </a:p>
          <a:p>
            <a:pPr lvl="1">
              <a:buFont typeface="Wingdings" charset="2"/>
              <a:buChar char="v"/>
            </a:pPr>
            <a:r>
              <a:rPr lang="de-DE" sz="2600" dirty="0" smtClean="0"/>
              <a:t> Rollen</a:t>
            </a:r>
          </a:p>
          <a:p>
            <a:pPr lvl="1">
              <a:buFont typeface="Wingdings" charset="2"/>
              <a:buChar char="v"/>
            </a:pPr>
            <a:r>
              <a:rPr lang="de-DE" sz="2600" dirty="0" smtClean="0"/>
              <a:t> Fermentieren</a:t>
            </a:r>
          </a:p>
          <a:p>
            <a:pPr lvl="1">
              <a:buFont typeface="Wingdings" charset="2"/>
              <a:buChar char="v"/>
            </a:pPr>
            <a:endParaRPr lang="de-DE" sz="2600" dirty="0" smtClean="0"/>
          </a:p>
          <a:p>
            <a:pPr lvl="1">
              <a:buFont typeface="Wingdings" charset="2"/>
              <a:buChar char="v"/>
            </a:pPr>
            <a:endParaRPr lang="de-DE" sz="2600" dirty="0" smtClean="0"/>
          </a:p>
          <a:p>
            <a:pPr lvl="1">
              <a:buFont typeface="Wingdings" charset="2"/>
              <a:buChar char="v"/>
            </a:pPr>
            <a:r>
              <a:rPr lang="de-DE" sz="2600" dirty="0" smtClean="0"/>
              <a:t> Trocknen</a:t>
            </a:r>
          </a:p>
          <a:p>
            <a:pPr lvl="1">
              <a:buFont typeface="Wingdings" charset="2"/>
              <a:buChar char="v"/>
            </a:pPr>
            <a:r>
              <a:rPr lang="de-DE" sz="2600" dirty="0" smtClean="0"/>
              <a:t> Reinigen &amp; 	Sortieren</a:t>
            </a:r>
            <a:endParaRPr lang="de-DE" sz="2600" dirty="0"/>
          </a:p>
          <a:p>
            <a:pPr lvl="1">
              <a:buFont typeface="Wingdings" charset="2"/>
              <a:buChar char="v"/>
            </a:pPr>
            <a:r>
              <a:rPr lang="de-DE" sz="2600" dirty="0" smtClean="0"/>
              <a:t> Verpacken</a:t>
            </a:r>
          </a:p>
        </p:txBody>
      </p:sp>
    </p:spTree>
    <p:extLst>
      <p:ext uri="{BB962C8B-B14F-4D97-AF65-F5344CB8AC3E}">
        <p14:creationId xmlns:p14="http://schemas.microsoft.com/office/powerpoint/2010/main" val="2654147931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44092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Andere Tee Verarbeitungen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2602" y="2438400"/>
            <a:ext cx="4091651" cy="3048001"/>
          </a:xfrm>
        </p:spPr>
        <p:txBody>
          <a:bodyPr>
            <a:normAutofit fontScale="92500" lnSpcReduction="10000"/>
          </a:bodyPr>
          <a:lstStyle/>
          <a:p>
            <a:r>
              <a:rPr lang="de-DE" sz="3200" dirty="0" smtClean="0"/>
              <a:t> Blatt-Tee</a:t>
            </a:r>
          </a:p>
          <a:p>
            <a:r>
              <a:rPr lang="de-DE" sz="3200" dirty="0" smtClean="0"/>
              <a:t> </a:t>
            </a:r>
            <a:r>
              <a:rPr lang="de-DE" sz="3200" dirty="0" err="1" smtClean="0"/>
              <a:t>Broken</a:t>
            </a:r>
            <a:r>
              <a:rPr lang="de-DE" sz="3200" dirty="0" smtClean="0"/>
              <a:t> Tea</a:t>
            </a:r>
          </a:p>
          <a:p>
            <a:r>
              <a:rPr lang="de-DE" sz="3200" dirty="0" smtClean="0"/>
              <a:t> </a:t>
            </a:r>
            <a:r>
              <a:rPr lang="de-DE" sz="3200" dirty="0" err="1" smtClean="0"/>
              <a:t>Fannings</a:t>
            </a:r>
            <a:endParaRPr lang="de-DE" sz="3200" dirty="0" smtClean="0"/>
          </a:p>
          <a:p>
            <a:r>
              <a:rPr lang="de-DE" sz="3200" dirty="0" smtClean="0"/>
              <a:t> </a:t>
            </a:r>
            <a:r>
              <a:rPr lang="de-DE" sz="3200" dirty="0" err="1" smtClean="0"/>
              <a:t>Dust</a:t>
            </a:r>
            <a:endParaRPr lang="de-DE" sz="3200" dirty="0" smtClean="0"/>
          </a:p>
          <a:p>
            <a:endParaRPr lang="de-DE" sz="2400" dirty="0" smtClean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536027954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Teesorten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44181" y="2438400"/>
            <a:ext cx="3866771" cy="3048001"/>
          </a:xfrm>
        </p:spPr>
        <p:txBody>
          <a:bodyPr>
            <a:normAutofit fontScale="92500" lnSpcReduction="20000"/>
          </a:bodyPr>
          <a:lstStyle/>
          <a:p>
            <a:r>
              <a:rPr lang="de-DE" sz="2800" dirty="0" smtClean="0"/>
              <a:t> Schwarzteemischungen</a:t>
            </a:r>
          </a:p>
          <a:p>
            <a:r>
              <a:rPr lang="de-DE" sz="2800" dirty="0" smtClean="0"/>
              <a:t> </a:t>
            </a:r>
            <a:r>
              <a:rPr lang="de-DE" sz="2800" dirty="0" err="1" smtClean="0"/>
              <a:t>Oolongtee</a:t>
            </a:r>
            <a:endParaRPr lang="de-DE" sz="2800" dirty="0" smtClean="0"/>
          </a:p>
          <a:p>
            <a:r>
              <a:rPr lang="de-DE" sz="2800" dirty="0" smtClean="0"/>
              <a:t> Grüner Tee</a:t>
            </a:r>
          </a:p>
          <a:p>
            <a:r>
              <a:rPr lang="de-DE" sz="2800" dirty="0" smtClean="0"/>
              <a:t> Weißer Tee</a:t>
            </a:r>
          </a:p>
          <a:p>
            <a:r>
              <a:rPr lang="de-DE" sz="2800" dirty="0" smtClean="0"/>
              <a:t> Aromatisierter Tee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578045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34719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fRüchte</a:t>
            </a:r>
            <a:r>
              <a:rPr lang="de-DE" dirty="0" smtClean="0"/>
              <a:t>-, Kräuter- und Gewürztees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81675" y="2438400"/>
            <a:ext cx="6400800" cy="3048001"/>
          </a:xfrm>
        </p:spPr>
        <p:txBody>
          <a:bodyPr numCol="2">
            <a:noAutofit/>
          </a:bodyPr>
          <a:lstStyle/>
          <a:p>
            <a:r>
              <a:rPr lang="de-DE" sz="2600" dirty="0" smtClean="0"/>
              <a:t> Baldriantee</a:t>
            </a:r>
          </a:p>
          <a:p>
            <a:r>
              <a:rPr lang="de-DE" sz="2600" dirty="0" smtClean="0"/>
              <a:t> Fencheltee</a:t>
            </a:r>
          </a:p>
          <a:p>
            <a:r>
              <a:rPr lang="de-DE" sz="2600" dirty="0" smtClean="0"/>
              <a:t> Hagebuttentee</a:t>
            </a:r>
          </a:p>
          <a:p>
            <a:r>
              <a:rPr lang="de-DE" sz="2600" dirty="0" smtClean="0"/>
              <a:t> Malventee</a:t>
            </a:r>
            <a:endParaRPr lang="de-DE" sz="2600" dirty="0"/>
          </a:p>
          <a:p>
            <a:r>
              <a:rPr lang="de-DE" sz="2600" dirty="0" smtClean="0"/>
              <a:t> Matetee</a:t>
            </a:r>
          </a:p>
          <a:p>
            <a:r>
              <a:rPr lang="de-DE" sz="2600" dirty="0" smtClean="0"/>
              <a:t> Kamillentee</a:t>
            </a:r>
          </a:p>
          <a:p>
            <a:r>
              <a:rPr lang="de-DE" sz="2600" dirty="0" smtClean="0"/>
              <a:t> Lindenblütentee</a:t>
            </a:r>
          </a:p>
          <a:p>
            <a:r>
              <a:rPr lang="de-DE" sz="2600" dirty="0" smtClean="0"/>
              <a:t> Pfefferminztee</a:t>
            </a:r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88125787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Zubereitung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71600" y="2094425"/>
            <a:ext cx="6400800" cy="3048001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de-DE" sz="2800" dirty="0" smtClean="0"/>
              <a:t>Die Zeitdauer entscheidet letztendlich die Wirkung des Tees.</a:t>
            </a:r>
          </a:p>
          <a:p>
            <a:pPr algn="ctr"/>
            <a:r>
              <a:rPr lang="de-DE" sz="2800" dirty="0" smtClean="0"/>
              <a:t> 1-3 Minuten ziehen lassen: anregend</a:t>
            </a:r>
          </a:p>
          <a:p>
            <a:pPr algn="ctr"/>
            <a:r>
              <a:rPr lang="de-DE" sz="2800" dirty="0" smtClean="0"/>
              <a:t> 4-5 Minuten ziehen lassen: zusätzlich beruhigend auf den Magen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64667547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0</TotalTime>
  <Words>294</Words>
  <Application>Microsoft Office PowerPoint</Application>
  <PresentationFormat>Bildschirmpräsentation (4:3)</PresentationFormat>
  <Paragraphs>100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Couture</vt:lpstr>
      <vt:lpstr>Tee &amp; kakao</vt:lpstr>
      <vt:lpstr>Tee</vt:lpstr>
      <vt:lpstr>Beschreibung</vt:lpstr>
      <vt:lpstr>Anbauländer</vt:lpstr>
      <vt:lpstr>Verarbeitung Schwarz Tee</vt:lpstr>
      <vt:lpstr>Andere Tee Verarbeitungen</vt:lpstr>
      <vt:lpstr>Teesorten</vt:lpstr>
      <vt:lpstr>fRüchte-, Kräuter- und Gewürztees</vt:lpstr>
      <vt:lpstr>Zubereitung</vt:lpstr>
      <vt:lpstr>Service</vt:lpstr>
      <vt:lpstr>Verwendung</vt:lpstr>
      <vt:lpstr>kakao</vt:lpstr>
      <vt:lpstr>Beschreibung</vt:lpstr>
      <vt:lpstr>Anbauländer</vt:lpstr>
      <vt:lpstr>Verarbeitung</vt:lpstr>
      <vt:lpstr>Verarbeitung</vt:lpstr>
      <vt:lpstr>Kakaoarten</vt:lpstr>
      <vt:lpstr>Zubereitung</vt:lpstr>
      <vt:lpstr>SErvice</vt:lpstr>
      <vt:lpstr>Verwendung</vt:lpstr>
      <vt:lpstr>Vielen Dank für eure Aufmerksamkeit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 &amp; kakao</dc:title>
  <dc:creator>Stefanie Breuß</dc:creator>
  <cp:lastModifiedBy>Isabel</cp:lastModifiedBy>
  <cp:revision>21</cp:revision>
  <dcterms:created xsi:type="dcterms:W3CDTF">2014-11-10T12:27:12Z</dcterms:created>
  <dcterms:modified xsi:type="dcterms:W3CDTF">2014-11-13T06:52:00Z</dcterms:modified>
</cp:coreProperties>
</file>