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6" r:id="rId3"/>
    <p:sldId id="263" r:id="rId4"/>
    <p:sldId id="265" r:id="rId5"/>
    <p:sldId id="258" r:id="rId6"/>
    <p:sldId id="260" r:id="rId7"/>
    <p:sldId id="261" r:id="rId8"/>
    <p:sldId id="267" r:id="rId9"/>
    <p:sldId id="270" r:id="rId10"/>
    <p:sldId id="272" r:id="rId11"/>
    <p:sldId id="271" r:id="rId12"/>
    <p:sldId id="273" r:id="rId13"/>
    <p:sldId id="275" r:id="rId14"/>
    <p:sldId id="277" r:id="rId15"/>
    <p:sldId id="278" r:id="rId16"/>
    <p:sldId id="279" r:id="rId17"/>
    <p:sldId id="280" r:id="rId18"/>
    <p:sldId id="281" r:id="rId19"/>
    <p:sldId id="282" r:id="rId20"/>
    <p:sldId id="284" r:id="rId2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lvl1pPr>
              <a:defRPr/>
            </a:lvl1pPr>
          </a:lstStyle>
          <a:p>
            <a:pPr>
              <a:defRPr/>
            </a:pPr>
            <a:fld id="{964B9988-FEE8-4FBB-B38D-314040648EF7}" type="datetimeFigureOut">
              <a:rPr lang="de-AT"/>
              <a:pPr>
                <a:defRPr/>
              </a:pPr>
              <a:t>24.10.2014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1388B13F-1805-4EFD-AC7D-5DD337664258}" type="slidenum">
              <a:rPr lang="de-AT"/>
              <a:pPr>
                <a:defRPr/>
              </a:pPr>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901CBE91-F6C7-4BC5-B965-4995CB769C7E}" type="datetimeFigureOut">
              <a:rPr lang="de-AT"/>
              <a:pPr>
                <a:defRPr/>
              </a:pPr>
              <a:t>24.10.2014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14A3C0CA-12D2-4B95-9CB6-30A228B00AA7}" type="slidenum">
              <a:rPr lang="de-AT"/>
              <a:pPr>
                <a:defRPr/>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2F131280-8EF8-4C80-B92D-6A3840FC6550}" type="datetimeFigureOut">
              <a:rPr lang="de-AT"/>
              <a:pPr>
                <a:defRPr/>
              </a:pPr>
              <a:t>24.10.2014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827B7824-B5F6-4322-8B9B-D3FB41111419}" type="slidenum">
              <a:rPr lang="de-AT"/>
              <a:pPr>
                <a:defRPr/>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BBE63306-7906-41FB-9DCE-169D3A63DB4C}" type="datetimeFigureOut">
              <a:rPr lang="de-AT"/>
              <a:pPr>
                <a:defRPr/>
              </a:pPr>
              <a:t>24.10.2014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A0D4BB4D-5990-4DAE-9E4B-5F8EE4C1AF1A}" type="slidenum">
              <a:rPr lang="de-AT"/>
              <a:pPr>
                <a:defRPr/>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5B2EC705-BFD2-4267-A524-059BFAD1C269}" type="datetimeFigureOut">
              <a:rPr lang="de-AT"/>
              <a:pPr>
                <a:defRPr/>
              </a:pPr>
              <a:t>24.10.2014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B09F82F5-A316-45E4-9CA6-D284743F2195}" type="slidenum">
              <a:rPr lang="de-AT"/>
              <a:pPr>
                <a:defRPr/>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3"/>
          <p:cNvSpPr>
            <a:spLocks noGrp="1"/>
          </p:cNvSpPr>
          <p:nvPr>
            <p:ph type="dt" sz="half" idx="10"/>
          </p:nvPr>
        </p:nvSpPr>
        <p:spPr/>
        <p:txBody>
          <a:bodyPr/>
          <a:lstStyle>
            <a:lvl1pPr>
              <a:defRPr/>
            </a:lvl1pPr>
          </a:lstStyle>
          <a:p>
            <a:pPr>
              <a:defRPr/>
            </a:pPr>
            <a:fld id="{979381A7-9092-400F-8828-75B8A218CB32}" type="datetimeFigureOut">
              <a:rPr lang="de-AT"/>
              <a:pPr>
                <a:defRPr/>
              </a:pPr>
              <a:t>24.10.2014</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D62A207A-FFB2-40DC-85A8-E996C80CB836}" type="slidenum">
              <a:rPr lang="de-AT"/>
              <a:pPr>
                <a:defRPr/>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3"/>
          <p:cNvSpPr>
            <a:spLocks noGrp="1"/>
          </p:cNvSpPr>
          <p:nvPr>
            <p:ph type="dt" sz="half" idx="10"/>
          </p:nvPr>
        </p:nvSpPr>
        <p:spPr/>
        <p:txBody>
          <a:bodyPr/>
          <a:lstStyle>
            <a:lvl1pPr>
              <a:defRPr/>
            </a:lvl1pPr>
          </a:lstStyle>
          <a:p>
            <a:pPr>
              <a:defRPr/>
            </a:pPr>
            <a:fld id="{794E6BFA-F220-4C0E-A507-6028E14D9F31}" type="datetimeFigureOut">
              <a:rPr lang="de-AT"/>
              <a:pPr>
                <a:defRPr/>
              </a:pPr>
              <a:t>24.10.2014</a:t>
            </a:fld>
            <a:endParaRPr lang="de-AT"/>
          </a:p>
        </p:txBody>
      </p:sp>
      <p:sp>
        <p:nvSpPr>
          <p:cNvPr id="8" name="Fußzeilenplatzhalter 4"/>
          <p:cNvSpPr>
            <a:spLocks noGrp="1"/>
          </p:cNvSpPr>
          <p:nvPr>
            <p:ph type="ftr" sz="quarter" idx="11"/>
          </p:nvPr>
        </p:nvSpPr>
        <p:spPr/>
        <p:txBody>
          <a:bodyPr/>
          <a:lstStyle>
            <a:lvl1pPr>
              <a:defRPr/>
            </a:lvl1pPr>
          </a:lstStyle>
          <a:p>
            <a:pPr>
              <a:defRPr/>
            </a:pPr>
            <a:endParaRPr lang="de-AT"/>
          </a:p>
        </p:txBody>
      </p:sp>
      <p:sp>
        <p:nvSpPr>
          <p:cNvPr id="9" name="Foliennummernplatzhalter 5"/>
          <p:cNvSpPr>
            <a:spLocks noGrp="1"/>
          </p:cNvSpPr>
          <p:nvPr>
            <p:ph type="sldNum" sz="quarter" idx="12"/>
          </p:nvPr>
        </p:nvSpPr>
        <p:spPr/>
        <p:txBody>
          <a:bodyPr/>
          <a:lstStyle>
            <a:lvl1pPr>
              <a:defRPr/>
            </a:lvl1pPr>
          </a:lstStyle>
          <a:p>
            <a:pPr>
              <a:defRPr/>
            </a:pPr>
            <a:fld id="{AFAB39C6-0FED-41BE-ABD6-4D199598ED2D}" type="slidenum">
              <a:rPr lang="de-AT"/>
              <a:pPr>
                <a:defRPr/>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3"/>
          <p:cNvSpPr>
            <a:spLocks noGrp="1"/>
          </p:cNvSpPr>
          <p:nvPr>
            <p:ph type="dt" sz="half" idx="10"/>
          </p:nvPr>
        </p:nvSpPr>
        <p:spPr/>
        <p:txBody>
          <a:bodyPr/>
          <a:lstStyle>
            <a:lvl1pPr>
              <a:defRPr/>
            </a:lvl1pPr>
          </a:lstStyle>
          <a:p>
            <a:pPr>
              <a:defRPr/>
            </a:pPr>
            <a:fld id="{D1D2D8A3-36EA-4F73-B9BE-2151E23E2F04}" type="datetimeFigureOut">
              <a:rPr lang="de-AT"/>
              <a:pPr>
                <a:defRPr/>
              </a:pPr>
              <a:t>24.10.2014</a:t>
            </a:fld>
            <a:endParaRPr lang="de-AT"/>
          </a:p>
        </p:txBody>
      </p:sp>
      <p:sp>
        <p:nvSpPr>
          <p:cNvPr id="4" name="Fußzeilenplatzhalter 4"/>
          <p:cNvSpPr>
            <a:spLocks noGrp="1"/>
          </p:cNvSpPr>
          <p:nvPr>
            <p:ph type="ftr" sz="quarter" idx="11"/>
          </p:nvPr>
        </p:nvSpPr>
        <p:spPr/>
        <p:txBody>
          <a:bodyPr/>
          <a:lstStyle>
            <a:lvl1pPr>
              <a:defRPr/>
            </a:lvl1pPr>
          </a:lstStyle>
          <a:p>
            <a:pPr>
              <a:defRPr/>
            </a:pPr>
            <a:endParaRPr lang="de-AT"/>
          </a:p>
        </p:txBody>
      </p:sp>
      <p:sp>
        <p:nvSpPr>
          <p:cNvPr id="5" name="Foliennummernplatzhalter 5"/>
          <p:cNvSpPr>
            <a:spLocks noGrp="1"/>
          </p:cNvSpPr>
          <p:nvPr>
            <p:ph type="sldNum" sz="quarter" idx="12"/>
          </p:nvPr>
        </p:nvSpPr>
        <p:spPr/>
        <p:txBody>
          <a:bodyPr/>
          <a:lstStyle>
            <a:lvl1pPr>
              <a:defRPr/>
            </a:lvl1pPr>
          </a:lstStyle>
          <a:p>
            <a:pPr>
              <a:defRPr/>
            </a:pPr>
            <a:fld id="{400FF1B9-740F-4D95-9FA3-617807691224}" type="slidenum">
              <a:rPr lang="de-AT"/>
              <a:pPr>
                <a:defRPr/>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E64A51F9-8E0E-423E-9A8B-ABB96A572FD3}" type="datetimeFigureOut">
              <a:rPr lang="de-AT"/>
              <a:pPr>
                <a:defRPr/>
              </a:pPr>
              <a:t>24.10.2014</a:t>
            </a:fld>
            <a:endParaRPr lang="de-AT"/>
          </a:p>
        </p:txBody>
      </p:sp>
      <p:sp>
        <p:nvSpPr>
          <p:cNvPr id="3" name="Fußzeilenplatzhalter 4"/>
          <p:cNvSpPr>
            <a:spLocks noGrp="1"/>
          </p:cNvSpPr>
          <p:nvPr>
            <p:ph type="ftr" sz="quarter" idx="11"/>
          </p:nvPr>
        </p:nvSpPr>
        <p:spPr/>
        <p:txBody>
          <a:bodyPr/>
          <a:lstStyle>
            <a:lvl1pPr>
              <a:defRPr/>
            </a:lvl1pPr>
          </a:lstStyle>
          <a:p>
            <a:pPr>
              <a:defRPr/>
            </a:pPr>
            <a:endParaRPr lang="de-AT"/>
          </a:p>
        </p:txBody>
      </p:sp>
      <p:sp>
        <p:nvSpPr>
          <p:cNvPr id="4" name="Foliennummernplatzhalter 5"/>
          <p:cNvSpPr>
            <a:spLocks noGrp="1"/>
          </p:cNvSpPr>
          <p:nvPr>
            <p:ph type="sldNum" sz="quarter" idx="12"/>
          </p:nvPr>
        </p:nvSpPr>
        <p:spPr/>
        <p:txBody>
          <a:bodyPr/>
          <a:lstStyle>
            <a:lvl1pPr>
              <a:defRPr/>
            </a:lvl1pPr>
          </a:lstStyle>
          <a:p>
            <a:pPr>
              <a:defRPr/>
            </a:pPr>
            <a:fld id="{308744F0-F54A-413A-AB35-59AB1CD1F28F}" type="slidenum">
              <a:rPr lang="de-AT"/>
              <a:pPr>
                <a:defRPr/>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C05618D1-89C1-4BB1-9DB8-54B35009E8B5}" type="datetimeFigureOut">
              <a:rPr lang="de-AT"/>
              <a:pPr>
                <a:defRPr/>
              </a:pPr>
              <a:t>24.10.2014</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79C57F98-4BFB-4F18-8D41-976CCCAADBF1}" type="slidenum">
              <a:rPr lang="de-AT"/>
              <a:pPr>
                <a:defRPr/>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C4C6B48D-01B0-4D91-8EF4-9A629673AED7}" type="datetimeFigureOut">
              <a:rPr lang="de-AT"/>
              <a:pPr>
                <a:defRPr/>
              </a:pPr>
              <a:t>24.10.2014</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70BAA6A9-5758-42AE-BBF1-A4E0DEF08042}" type="slidenum">
              <a:rPr lang="de-AT"/>
              <a:pPr>
                <a:defRPr/>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AT" smtClean="0"/>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E88A36F-3E86-4FCB-A809-B938163C9D56}" type="datetimeFigureOut">
              <a:rPr lang="de-AT"/>
              <a:pPr>
                <a:defRPr/>
              </a:pPr>
              <a:t>24.10.2014</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1B435E1-7E3C-4531-8C85-D7B72D5A7160}"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hyperlink" Target="http://www.wiener-kaffeehaus.at/" TargetMode="External"/><Relationship Id="rId2" Type="http://schemas.openxmlformats.org/officeDocument/2006/relationships/hyperlink" Target="http://www.youtube.com/watch?NR=1&amp;v=Ox0NMMMvQYU&amp;feature=endscreen" TargetMode="External"/><Relationship Id="rId1" Type="http://schemas.openxmlformats.org/officeDocument/2006/relationships/slideLayout" Target="../slideLayouts/slideLayout7.xml"/><Relationship Id="rId6" Type="http://schemas.openxmlformats.org/officeDocument/2006/relationships/hyperlink" Target="http://www.google.at/" TargetMode="External"/><Relationship Id="rId5" Type="http://schemas.openxmlformats.org/officeDocument/2006/relationships/hyperlink" Target="http://www.wikipedia.com/" TargetMode="External"/><Relationship Id="rId4" Type="http://schemas.openxmlformats.org/officeDocument/2006/relationships/hyperlink" Target="http://www.julius-meindl.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p:txBody>
          <a:bodyPr/>
          <a:lstStyle/>
          <a:p>
            <a:pPr eaLnBrk="1" hangingPunct="1"/>
            <a:endParaRPr lang="de-AT" smtClean="0"/>
          </a:p>
        </p:txBody>
      </p:sp>
      <p:sp>
        <p:nvSpPr>
          <p:cNvPr id="2051" name="Inhaltsplatzhalter 2"/>
          <p:cNvSpPr>
            <a:spLocks noGrp="1"/>
          </p:cNvSpPr>
          <p:nvPr>
            <p:ph idx="1"/>
          </p:nvPr>
        </p:nvSpPr>
        <p:spPr/>
        <p:txBody>
          <a:bodyPr/>
          <a:lstStyle/>
          <a:p>
            <a:pPr eaLnBrk="1" hangingPunct="1"/>
            <a:endParaRPr lang="de-AT" smtClean="0"/>
          </a:p>
        </p:txBody>
      </p:sp>
      <p:sp>
        <p:nvSpPr>
          <p:cNvPr id="2052" name="Rechteck 3"/>
          <p:cNvSpPr>
            <a:spLocks noChangeArrowheads="1"/>
          </p:cNvSpPr>
          <p:nvPr/>
        </p:nvSpPr>
        <p:spPr bwMode="auto">
          <a:xfrm>
            <a:off x="2638425" y="620713"/>
            <a:ext cx="3833813" cy="369887"/>
          </a:xfrm>
          <a:prstGeom prst="rect">
            <a:avLst/>
          </a:prstGeom>
          <a:noFill/>
          <a:ln w="9525">
            <a:noFill/>
            <a:miter lim="800000"/>
            <a:headEnd/>
            <a:tailEnd/>
          </a:ln>
        </p:spPr>
        <p:txBody>
          <a:bodyPr wrap="none">
            <a:spAutoFit/>
          </a:bodyPr>
          <a:lstStyle/>
          <a:p>
            <a:r>
              <a:rPr lang="de-AT">
                <a:solidFill>
                  <a:srgbClr val="FF0000"/>
                </a:solidFill>
              </a:rPr>
              <a:t>Kaffeegetränke und Kaffeespezialitäten</a:t>
            </a:r>
          </a:p>
        </p:txBody>
      </p:sp>
      <p:pic>
        <p:nvPicPr>
          <p:cNvPr id="2053" name="Picture 2" descr="http://www.sauta-texte.ch/blog/wp-content/uploads/2010/02/Kaffee4.jpg"/>
          <p:cNvPicPr>
            <a:picLocks noChangeAspect="1" noChangeArrowheads="1"/>
          </p:cNvPicPr>
          <p:nvPr/>
        </p:nvPicPr>
        <p:blipFill>
          <a:blip r:embed="rId2" cstate="print"/>
          <a:srcRect/>
          <a:stretch>
            <a:fillRect/>
          </a:stretch>
        </p:blipFill>
        <p:spPr bwMode="auto">
          <a:xfrm>
            <a:off x="0" y="260350"/>
            <a:ext cx="9172575" cy="6611938"/>
          </a:xfrm>
          <a:prstGeom prst="rect">
            <a:avLst/>
          </a:prstGeom>
          <a:noFill/>
          <a:ln w="9525">
            <a:noFill/>
            <a:miter lim="800000"/>
            <a:headEnd/>
            <a:tailEnd/>
          </a:ln>
        </p:spPr>
      </p:pic>
      <p:sp>
        <p:nvSpPr>
          <p:cNvPr id="2054" name="Rechteck 4"/>
          <p:cNvSpPr>
            <a:spLocks noChangeArrowheads="1"/>
          </p:cNvSpPr>
          <p:nvPr/>
        </p:nvSpPr>
        <p:spPr bwMode="auto">
          <a:xfrm>
            <a:off x="0" y="96838"/>
            <a:ext cx="9144000" cy="708025"/>
          </a:xfrm>
          <a:prstGeom prst="rect">
            <a:avLst/>
          </a:prstGeom>
          <a:noFill/>
          <a:ln w="9525">
            <a:noFill/>
            <a:miter lim="800000"/>
            <a:headEnd/>
            <a:tailEnd/>
          </a:ln>
        </p:spPr>
        <p:txBody>
          <a:bodyPr>
            <a:spAutoFit/>
          </a:bodyPr>
          <a:lstStyle/>
          <a:p>
            <a:pPr algn="ctr"/>
            <a:r>
              <a:rPr lang="de-AT" sz="4000" b="1" i="1" u="sng"/>
              <a:t>Kaffeegetränke und Kaffeespezialitäten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pPr eaLnBrk="1" hangingPunct="1"/>
            <a:endParaRPr lang="de-AT" smtClean="0"/>
          </a:p>
        </p:txBody>
      </p:sp>
      <p:sp>
        <p:nvSpPr>
          <p:cNvPr id="17411" name="Inhaltsplatzhalter 2"/>
          <p:cNvSpPr>
            <a:spLocks noGrp="1"/>
          </p:cNvSpPr>
          <p:nvPr>
            <p:ph idx="1"/>
          </p:nvPr>
        </p:nvSpPr>
        <p:spPr/>
        <p:txBody>
          <a:bodyPr/>
          <a:lstStyle/>
          <a:p>
            <a:pPr eaLnBrk="1" hangingPunct="1"/>
            <a:endParaRPr lang="de-AT" smtClean="0"/>
          </a:p>
        </p:txBody>
      </p:sp>
      <p:pic>
        <p:nvPicPr>
          <p:cNvPr id="17412" name="Picture 14" descr="http://4plusmarketingservice.files.wordpress.com/2008/09/kaffeebohne3.jpg?w=300&amp;h=200"/>
          <p:cNvPicPr>
            <a:picLocks noChangeAspect="1" noChangeArrowheads="1"/>
          </p:cNvPicPr>
          <p:nvPr/>
        </p:nvPicPr>
        <p:blipFill>
          <a:blip r:embed="rId2" cstate="print"/>
          <a:srcRect/>
          <a:stretch>
            <a:fillRect/>
          </a:stretch>
        </p:blipFill>
        <p:spPr bwMode="auto">
          <a:xfrm>
            <a:off x="0" y="22225"/>
            <a:ext cx="9321800" cy="6835775"/>
          </a:xfrm>
          <a:prstGeom prst="rect">
            <a:avLst/>
          </a:prstGeom>
          <a:noFill/>
          <a:ln w="9525">
            <a:noFill/>
            <a:miter lim="800000"/>
            <a:headEnd/>
            <a:tailEnd/>
          </a:ln>
        </p:spPr>
      </p:pic>
      <p:sp>
        <p:nvSpPr>
          <p:cNvPr id="17413" name="Textfeld 6"/>
          <p:cNvSpPr txBox="1">
            <a:spLocks noChangeArrowheads="1"/>
          </p:cNvSpPr>
          <p:nvPr/>
        </p:nvSpPr>
        <p:spPr bwMode="auto">
          <a:xfrm>
            <a:off x="1258888" y="549275"/>
            <a:ext cx="4752975" cy="1322388"/>
          </a:xfrm>
          <a:prstGeom prst="rect">
            <a:avLst/>
          </a:prstGeom>
          <a:noFill/>
          <a:ln w="9525">
            <a:noFill/>
            <a:miter lim="800000"/>
            <a:headEnd/>
            <a:tailEnd/>
          </a:ln>
        </p:spPr>
        <p:txBody>
          <a:bodyPr>
            <a:spAutoFit/>
          </a:bodyPr>
          <a:lstStyle/>
          <a:p>
            <a:r>
              <a:rPr lang="de-AT" sz="2000" u="sng"/>
              <a:t>Schale Nuss:</a:t>
            </a:r>
          </a:p>
          <a:p>
            <a:r>
              <a:rPr lang="de-AT" sz="2000"/>
              <a:t>Kleiner Espresso in der sogenannten Nusstasse (sehr kleine Espressotasse) </a:t>
            </a:r>
          </a:p>
          <a:p>
            <a:r>
              <a:rPr lang="de-AT" sz="2000"/>
              <a:t>mit etwas Ober</a:t>
            </a:r>
          </a:p>
        </p:txBody>
      </p:sp>
      <p:sp>
        <p:nvSpPr>
          <p:cNvPr id="17414" name="Rechteck 7"/>
          <p:cNvSpPr>
            <a:spLocks noChangeArrowheads="1"/>
          </p:cNvSpPr>
          <p:nvPr/>
        </p:nvSpPr>
        <p:spPr bwMode="auto">
          <a:xfrm>
            <a:off x="2286000" y="2143125"/>
            <a:ext cx="4572000" cy="1323975"/>
          </a:xfrm>
          <a:prstGeom prst="rect">
            <a:avLst/>
          </a:prstGeom>
          <a:noFill/>
          <a:ln w="9525">
            <a:noFill/>
            <a:miter lim="800000"/>
            <a:headEnd/>
            <a:tailEnd/>
          </a:ln>
        </p:spPr>
        <p:txBody>
          <a:bodyPr>
            <a:spAutoFit/>
          </a:bodyPr>
          <a:lstStyle/>
          <a:p>
            <a:r>
              <a:rPr lang="de-AT" sz="2000" u="sng"/>
              <a:t>Zubereitung:</a:t>
            </a:r>
          </a:p>
          <a:p>
            <a:r>
              <a:rPr lang="de-AT" sz="2000"/>
              <a:t>Dabei wird der Espresso in hochkonzentrierter Form mit etwas Sahne genossen. </a:t>
            </a:r>
          </a:p>
        </p:txBody>
      </p:sp>
      <p:pic>
        <p:nvPicPr>
          <p:cNvPr id="17415" name="Picture 2" descr="http://static.photaki.com/Kaffeetasse-208223.jpg"/>
          <p:cNvPicPr>
            <a:picLocks noChangeAspect="1" noChangeArrowheads="1"/>
          </p:cNvPicPr>
          <p:nvPr/>
        </p:nvPicPr>
        <p:blipFill>
          <a:blip r:embed="rId3" cstate="print"/>
          <a:srcRect/>
          <a:stretch>
            <a:fillRect/>
          </a:stretch>
        </p:blipFill>
        <p:spPr bwMode="auto">
          <a:xfrm>
            <a:off x="4248150" y="3476625"/>
            <a:ext cx="5073650" cy="3381375"/>
          </a:xfrm>
          <a:prstGeom prst="rect">
            <a:avLst/>
          </a:prstGeom>
          <a:noFill/>
          <a:ln w="9525">
            <a:noFill/>
            <a:miter lim="800000"/>
            <a:headEnd/>
            <a:tailEnd/>
          </a:ln>
        </p:spPr>
      </p:pic>
      <p:sp>
        <p:nvSpPr>
          <p:cNvPr id="17416" name="Rechteck 3"/>
          <p:cNvSpPr>
            <a:spLocks noChangeArrowheads="1"/>
          </p:cNvSpPr>
          <p:nvPr/>
        </p:nvSpPr>
        <p:spPr bwMode="auto">
          <a:xfrm>
            <a:off x="0" y="0"/>
            <a:ext cx="4932441" cy="523220"/>
          </a:xfrm>
          <a:prstGeom prst="rect">
            <a:avLst/>
          </a:prstGeom>
          <a:noFill/>
          <a:ln w="9525">
            <a:noFill/>
            <a:miter lim="800000"/>
            <a:headEnd/>
            <a:tailEnd/>
          </a:ln>
        </p:spPr>
        <p:txBody>
          <a:bodyPr wrap="none">
            <a:spAutoFit/>
          </a:bodyPr>
          <a:lstStyle/>
          <a:p>
            <a:r>
              <a:rPr lang="de-AT" sz="2800" dirty="0">
                <a:solidFill>
                  <a:srgbClr val="FF0000"/>
                </a:solidFill>
              </a:rPr>
              <a:t>Wiener-Kaffeehaus-Spezialitäten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eaLnBrk="1" hangingPunct="1"/>
            <a:endParaRPr lang="de-AT" smtClean="0"/>
          </a:p>
        </p:txBody>
      </p:sp>
      <p:sp>
        <p:nvSpPr>
          <p:cNvPr id="18435" name="Inhaltsplatzhalter 2"/>
          <p:cNvSpPr>
            <a:spLocks noGrp="1"/>
          </p:cNvSpPr>
          <p:nvPr>
            <p:ph idx="1"/>
          </p:nvPr>
        </p:nvSpPr>
        <p:spPr/>
        <p:txBody>
          <a:bodyPr/>
          <a:lstStyle/>
          <a:p>
            <a:pPr eaLnBrk="1" hangingPunct="1"/>
            <a:endParaRPr lang="de-AT" smtClean="0"/>
          </a:p>
        </p:txBody>
      </p:sp>
      <p:pic>
        <p:nvPicPr>
          <p:cNvPr id="18436" name="Picture 14" descr="http://4plusmarketingservice.files.wordpress.com/2008/09/kaffeebohne3.jpg?w=300&amp;h=200"/>
          <p:cNvPicPr>
            <a:picLocks noChangeAspect="1" noChangeArrowheads="1"/>
          </p:cNvPicPr>
          <p:nvPr/>
        </p:nvPicPr>
        <p:blipFill>
          <a:blip r:embed="rId2" cstate="print"/>
          <a:srcRect/>
          <a:stretch>
            <a:fillRect/>
          </a:stretch>
        </p:blipFill>
        <p:spPr bwMode="auto">
          <a:xfrm>
            <a:off x="0" y="0"/>
            <a:ext cx="9321800" cy="6835775"/>
          </a:xfrm>
          <a:prstGeom prst="rect">
            <a:avLst/>
          </a:prstGeom>
          <a:noFill/>
          <a:ln w="9525">
            <a:noFill/>
            <a:miter lim="800000"/>
            <a:headEnd/>
            <a:tailEnd/>
          </a:ln>
        </p:spPr>
      </p:pic>
      <p:sp>
        <p:nvSpPr>
          <p:cNvPr id="18437" name="Textfeld 4"/>
          <p:cNvSpPr txBox="1">
            <a:spLocks noChangeArrowheads="1"/>
          </p:cNvSpPr>
          <p:nvPr/>
        </p:nvSpPr>
        <p:spPr bwMode="auto">
          <a:xfrm>
            <a:off x="1276350" y="906463"/>
            <a:ext cx="6769100" cy="706437"/>
          </a:xfrm>
          <a:prstGeom prst="rect">
            <a:avLst/>
          </a:prstGeom>
          <a:noFill/>
          <a:ln w="9525">
            <a:noFill/>
            <a:miter lim="800000"/>
            <a:headEnd/>
            <a:tailEnd/>
          </a:ln>
        </p:spPr>
        <p:txBody>
          <a:bodyPr>
            <a:spAutoFit/>
          </a:bodyPr>
          <a:lstStyle/>
          <a:p>
            <a:r>
              <a:rPr lang="de-AT" sz="2000" u="sng"/>
              <a:t>Schale Gold:</a:t>
            </a:r>
          </a:p>
          <a:p>
            <a:r>
              <a:rPr lang="de-AT" sz="2000"/>
              <a:t>Kleiner Espresso, 2/3 Kaffee, 1/3 Obers</a:t>
            </a:r>
          </a:p>
        </p:txBody>
      </p:sp>
      <p:sp>
        <p:nvSpPr>
          <p:cNvPr id="18438" name="Rechteck 5"/>
          <p:cNvSpPr>
            <a:spLocks noChangeArrowheads="1"/>
          </p:cNvSpPr>
          <p:nvPr/>
        </p:nvSpPr>
        <p:spPr bwMode="auto">
          <a:xfrm>
            <a:off x="1835150" y="2012950"/>
            <a:ext cx="4572000" cy="1631950"/>
          </a:xfrm>
          <a:prstGeom prst="rect">
            <a:avLst/>
          </a:prstGeom>
          <a:noFill/>
          <a:ln w="9525">
            <a:noFill/>
            <a:miter lim="800000"/>
            <a:headEnd/>
            <a:tailEnd/>
          </a:ln>
        </p:spPr>
        <p:txBody>
          <a:bodyPr>
            <a:spAutoFit/>
          </a:bodyPr>
          <a:lstStyle/>
          <a:p>
            <a:r>
              <a:rPr lang="de-AT" sz="2000" u="sng"/>
              <a:t>Zubereitung:</a:t>
            </a:r>
          </a:p>
          <a:p>
            <a:r>
              <a:rPr lang="de-AT" sz="2000"/>
              <a:t>Eine Schale Gold ähnelt dem Braunen, sie wird jedoch mit ein wenig/mehr Obers zu goldbrauner Farbe komponiert und ist damit heller als der Braune.</a:t>
            </a:r>
          </a:p>
        </p:txBody>
      </p:sp>
      <p:pic>
        <p:nvPicPr>
          <p:cNvPr id="18439" name="Picture 4" descr="http://www.wiener-kaffeehaus.at/pix/Schmankerl/gold-big.jpg"/>
          <p:cNvPicPr>
            <a:picLocks noChangeAspect="1" noChangeArrowheads="1"/>
          </p:cNvPicPr>
          <p:nvPr/>
        </p:nvPicPr>
        <p:blipFill>
          <a:blip r:embed="rId3" cstate="print"/>
          <a:srcRect/>
          <a:stretch>
            <a:fillRect/>
          </a:stretch>
        </p:blipFill>
        <p:spPr bwMode="auto">
          <a:xfrm>
            <a:off x="3924300" y="2565400"/>
            <a:ext cx="6837363" cy="4546600"/>
          </a:xfrm>
          <a:prstGeom prst="rect">
            <a:avLst/>
          </a:prstGeom>
          <a:noFill/>
          <a:ln w="9525">
            <a:noFill/>
            <a:miter lim="800000"/>
            <a:headEnd/>
            <a:tailEnd/>
          </a:ln>
        </p:spPr>
      </p:pic>
      <p:sp>
        <p:nvSpPr>
          <p:cNvPr id="10" name="Geschweifte Klammer links 9"/>
          <p:cNvSpPr/>
          <p:nvPr/>
        </p:nvSpPr>
        <p:spPr>
          <a:xfrm>
            <a:off x="4660900" y="5229225"/>
            <a:ext cx="1341438" cy="647700"/>
          </a:xfrm>
          <a:prstGeom prst="leftBrace">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AT"/>
          </a:p>
        </p:txBody>
      </p:sp>
      <p:sp>
        <p:nvSpPr>
          <p:cNvPr id="18441" name="Textfeld 8"/>
          <p:cNvSpPr txBox="1">
            <a:spLocks noChangeArrowheads="1"/>
          </p:cNvSpPr>
          <p:nvPr/>
        </p:nvSpPr>
        <p:spPr bwMode="auto">
          <a:xfrm>
            <a:off x="3492500" y="5353050"/>
            <a:ext cx="1511300" cy="400050"/>
          </a:xfrm>
          <a:prstGeom prst="rect">
            <a:avLst/>
          </a:prstGeom>
          <a:noFill/>
          <a:ln w="9525">
            <a:noFill/>
            <a:miter lim="800000"/>
            <a:headEnd/>
            <a:tailEnd/>
          </a:ln>
        </p:spPr>
        <p:txBody>
          <a:bodyPr>
            <a:spAutoFit/>
          </a:bodyPr>
          <a:lstStyle/>
          <a:p>
            <a:r>
              <a:rPr lang="de-AT" sz="2000"/>
              <a:t>2/3 Kaffee</a:t>
            </a:r>
          </a:p>
        </p:txBody>
      </p:sp>
      <p:sp>
        <p:nvSpPr>
          <p:cNvPr id="13" name="Geschweifte Klammer links 12"/>
          <p:cNvSpPr/>
          <p:nvPr/>
        </p:nvSpPr>
        <p:spPr>
          <a:xfrm>
            <a:off x="4627563" y="4838700"/>
            <a:ext cx="1343025" cy="390525"/>
          </a:xfrm>
          <a:prstGeom prst="leftBrace">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AT"/>
          </a:p>
        </p:txBody>
      </p:sp>
      <p:sp>
        <p:nvSpPr>
          <p:cNvPr id="18443" name="Textfeld 10"/>
          <p:cNvSpPr txBox="1">
            <a:spLocks noChangeArrowheads="1"/>
          </p:cNvSpPr>
          <p:nvPr/>
        </p:nvSpPr>
        <p:spPr bwMode="auto">
          <a:xfrm>
            <a:off x="3362325" y="4829175"/>
            <a:ext cx="1349375" cy="400050"/>
          </a:xfrm>
          <a:prstGeom prst="rect">
            <a:avLst/>
          </a:prstGeom>
          <a:noFill/>
          <a:ln w="9525">
            <a:noFill/>
            <a:miter lim="800000"/>
            <a:headEnd/>
            <a:tailEnd/>
          </a:ln>
        </p:spPr>
        <p:txBody>
          <a:bodyPr>
            <a:spAutoFit/>
          </a:bodyPr>
          <a:lstStyle/>
          <a:p>
            <a:r>
              <a:rPr lang="de-AT" sz="2000"/>
              <a:t>1/3 Obers</a:t>
            </a:r>
          </a:p>
        </p:txBody>
      </p:sp>
      <p:sp>
        <p:nvSpPr>
          <p:cNvPr id="18444" name="Rechteck 6"/>
          <p:cNvSpPr>
            <a:spLocks noChangeArrowheads="1"/>
          </p:cNvSpPr>
          <p:nvPr/>
        </p:nvSpPr>
        <p:spPr bwMode="auto">
          <a:xfrm>
            <a:off x="0" y="0"/>
            <a:ext cx="4932441" cy="523220"/>
          </a:xfrm>
          <a:prstGeom prst="rect">
            <a:avLst/>
          </a:prstGeom>
          <a:noFill/>
          <a:ln w="9525">
            <a:noFill/>
            <a:miter lim="800000"/>
            <a:headEnd/>
            <a:tailEnd/>
          </a:ln>
        </p:spPr>
        <p:txBody>
          <a:bodyPr wrap="none">
            <a:spAutoFit/>
          </a:bodyPr>
          <a:lstStyle/>
          <a:p>
            <a:r>
              <a:rPr lang="de-AT" sz="2800" dirty="0">
                <a:solidFill>
                  <a:srgbClr val="FF0000"/>
                </a:solidFill>
              </a:rPr>
              <a:t>Wiener-Kaffeehaus-Spezialitäten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pPr eaLnBrk="1" hangingPunct="1"/>
            <a:endParaRPr lang="de-AT" smtClean="0"/>
          </a:p>
        </p:txBody>
      </p:sp>
      <p:sp>
        <p:nvSpPr>
          <p:cNvPr id="19459" name="Inhaltsplatzhalter 2"/>
          <p:cNvSpPr>
            <a:spLocks noGrp="1"/>
          </p:cNvSpPr>
          <p:nvPr>
            <p:ph idx="1"/>
          </p:nvPr>
        </p:nvSpPr>
        <p:spPr/>
        <p:txBody>
          <a:bodyPr/>
          <a:lstStyle/>
          <a:p>
            <a:pPr eaLnBrk="1" hangingPunct="1"/>
            <a:endParaRPr lang="de-AT" smtClean="0"/>
          </a:p>
        </p:txBody>
      </p:sp>
      <p:pic>
        <p:nvPicPr>
          <p:cNvPr id="19460" name="Picture 14" descr="http://4plusmarketingservice.files.wordpress.com/2008/09/kaffeebohne3.jpg?w=300&amp;h=200"/>
          <p:cNvPicPr>
            <a:picLocks noChangeAspect="1" noChangeArrowheads="1"/>
          </p:cNvPicPr>
          <p:nvPr/>
        </p:nvPicPr>
        <p:blipFill>
          <a:blip r:embed="rId2" cstate="print"/>
          <a:srcRect/>
          <a:stretch>
            <a:fillRect/>
          </a:stretch>
        </p:blipFill>
        <p:spPr bwMode="auto">
          <a:xfrm>
            <a:off x="0" y="0"/>
            <a:ext cx="9321800" cy="6835775"/>
          </a:xfrm>
          <a:prstGeom prst="rect">
            <a:avLst/>
          </a:prstGeom>
          <a:noFill/>
          <a:ln w="9525">
            <a:noFill/>
            <a:miter lim="800000"/>
            <a:headEnd/>
            <a:tailEnd/>
          </a:ln>
        </p:spPr>
      </p:pic>
      <p:sp>
        <p:nvSpPr>
          <p:cNvPr id="19461" name="Textfeld 4"/>
          <p:cNvSpPr txBox="1">
            <a:spLocks noChangeArrowheads="1"/>
          </p:cNvSpPr>
          <p:nvPr/>
        </p:nvSpPr>
        <p:spPr bwMode="auto">
          <a:xfrm>
            <a:off x="971550" y="765175"/>
            <a:ext cx="5329238" cy="708025"/>
          </a:xfrm>
          <a:prstGeom prst="rect">
            <a:avLst/>
          </a:prstGeom>
          <a:noFill/>
          <a:ln w="9525">
            <a:noFill/>
            <a:miter lim="800000"/>
            <a:headEnd/>
            <a:tailEnd/>
          </a:ln>
        </p:spPr>
        <p:txBody>
          <a:bodyPr>
            <a:spAutoFit/>
          </a:bodyPr>
          <a:lstStyle/>
          <a:p>
            <a:r>
              <a:rPr lang="de-AT" sz="2000" u="sng"/>
              <a:t>Kaffee, verkehrt:</a:t>
            </a:r>
          </a:p>
          <a:p>
            <a:r>
              <a:rPr lang="de-AT" sz="2000"/>
              <a:t> 1/3 Kaffee (Espresso), 2/3 Milch.</a:t>
            </a:r>
          </a:p>
        </p:txBody>
      </p:sp>
      <p:sp>
        <p:nvSpPr>
          <p:cNvPr id="19462" name="Rechteck 5"/>
          <p:cNvSpPr>
            <a:spLocks noChangeArrowheads="1"/>
          </p:cNvSpPr>
          <p:nvPr/>
        </p:nvSpPr>
        <p:spPr bwMode="auto">
          <a:xfrm>
            <a:off x="1979613" y="1989138"/>
            <a:ext cx="4572000" cy="1938337"/>
          </a:xfrm>
          <a:prstGeom prst="rect">
            <a:avLst/>
          </a:prstGeom>
          <a:noFill/>
          <a:ln w="9525">
            <a:noFill/>
            <a:miter lim="800000"/>
            <a:headEnd/>
            <a:tailEnd/>
          </a:ln>
        </p:spPr>
        <p:txBody>
          <a:bodyPr>
            <a:spAutoFit/>
          </a:bodyPr>
          <a:lstStyle/>
          <a:p>
            <a:r>
              <a:rPr lang="de-AT" sz="2000" u="sng"/>
              <a:t>Zubereitung:</a:t>
            </a:r>
            <a:r>
              <a:rPr lang="de-AT" sz="2000"/>
              <a:t/>
            </a:r>
            <a:br>
              <a:rPr lang="de-AT" sz="2000"/>
            </a:br>
            <a:r>
              <a:rPr lang="de-AT" sz="2000"/>
              <a:t>Viel geschäumte Milch ins Glas geben, dann erst den Espresso machen und eingießen</a:t>
            </a:r>
            <a:br>
              <a:rPr lang="de-AT" sz="2000"/>
            </a:br>
            <a:r>
              <a:rPr lang="de-AT" sz="2000" i="1"/>
              <a:t/>
            </a:r>
            <a:br>
              <a:rPr lang="de-AT" sz="2000" i="1"/>
            </a:br>
            <a:endParaRPr lang="de-AT" sz="2000"/>
          </a:p>
        </p:txBody>
      </p:sp>
      <p:pic>
        <p:nvPicPr>
          <p:cNvPr id="19463" name="Picture 2" descr="http://www.juliusmeinl.de/deutsch/MDB/kaffeerezepte/lattemacchiato.jpg"/>
          <p:cNvPicPr>
            <a:picLocks noChangeAspect="1" noChangeArrowheads="1"/>
          </p:cNvPicPr>
          <p:nvPr/>
        </p:nvPicPr>
        <p:blipFill>
          <a:blip r:embed="rId3" cstate="print"/>
          <a:srcRect/>
          <a:stretch>
            <a:fillRect/>
          </a:stretch>
        </p:blipFill>
        <p:spPr bwMode="auto">
          <a:xfrm>
            <a:off x="4240213" y="3028950"/>
            <a:ext cx="5715000" cy="3829050"/>
          </a:xfrm>
          <a:prstGeom prst="rect">
            <a:avLst/>
          </a:prstGeom>
          <a:noFill/>
          <a:ln w="9525">
            <a:noFill/>
            <a:miter lim="800000"/>
            <a:headEnd/>
            <a:tailEnd/>
          </a:ln>
        </p:spPr>
      </p:pic>
      <p:sp>
        <p:nvSpPr>
          <p:cNvPr id="8" name="Geschweifte Klammer links 7"/>
          <p:cNvSpPr/>
          <p:nvPr/>
        </p:nvSpPr>
        <p:spPr>
          <a:xfrm>
            <a:off x="4752975" y="5000625"/>
            <a:ext cx="1341438" cy="647700"/>
          </a:xfrm>
          <a:prstGeom prst="leftBrace">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AT"/>
          </a:p>
        </p:txBody>
      </p:sp>
      <p:pic>
        <p:nvPicPr>
          <p:cNvPr id="19465" name="Picture 2" descr="http://www.juliusmeinl.de/deutsch/MDB/kaffeerezepte/lattemacchiato.jpg"/>
          <p:cNvPicPr>
            <a:picLocks noChangeAspect="1" noChangeArrowheads="1"/>
          </p:cNvPicPr>
          <p:nvPr/>
        </p:nvPicPr>
        <p:blipFill>
          <a:blip r:embed="rId3" cstate="print"/>
          <a:srcRect/>
          <a:stretch>
            <a:fillRect/>
          </a:stretch>
        </p:blipFill>
        <p:spPr bwMode="auto">
          <a:xfrm>
            <a:off x="3976688" y="3209925"/>
            <a:ext cx="5715000" cy="3829050"/>
          </a:xfrm>
          <a:prstGeom prst="rect">
            <a:avLst/>
          </a:prstGeom>
          <a:noFill/>
          <a:ln w="9525">
            <a:noFill/>
            <a:miter lim="800000"/>
            <a:headEnd/>
            <a:tailEnd/>
          </a:ln>
        </p:spPr>
      </p:pic>
      <p:sp>
        <p:nvSpPr>
          <p:cNvPr id="19466" name="Textfeld 6"/>
          <p:cNvSpPr txBox="1">
            <a:spLocks noChangeArrowheads="1"/>
          </p:cNvSpPr>
          <p:nvPr/>
        </p:nvSpPr>
        <p:spPr bwMode="auto">
          <a:xfrm>
            <a:off x="3813175" y="5248275"/>
            <a:ext cx="922338" cy="400050"/>
          </a:xfrm>
          <a:prstGeom prst="rect">
            <a:avLst/>
          </a:prstGeom>
          <a:noFill/>
          <a:ln w="9525">
            <a:noFill/>
            <a:miter lim="800000"/>
            <a:headEnd/>
            <a:tailEnd/>
          </a:ln>
        </p:spPr>
        <p:txBody>
          <a:bodyPr>
            <a:spAutoFit/>
          </a:bodyPr>
          <a:lstStyle/>
          <a:p>
            <a:r>
              <a:rPr lang="de-AT" sz="2000"/>
              <a:t>Milch</a:t>
            </a:r>
          </a:p>
        </p:txBody>
      </p:sp>
      <p:sp>
        <p:nvSpPr>
          <p:cNvPr id="12" name="Geschweifte Klammer links 11"/>
          <p:cNvSpPr/>
          <p:nvPr/>
        </p:nvSpPr>
        <p:spPr>
          <a:xfrm>
            <a:off x="4679950" y="5108575"/>
            <a:ext cx="1343025" cy="649288"/>
          </a:xfrm>
          <a:prstGeom prst="leftBrace">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AT"/>
          </a:p>
        </p:txBody>
      </p:sp>
      <p:sp>
        <p:nvSpPr>
          <p:cNvPr id="14" name="Geschweifte Klammer links 13"/>
          <p:cNvSpPr/>
          <p:nvPr/>
        </p:nvSpPr>
        <p:spPr>
          <a:xfrm>
            <a:off x="4275138" y="4672013"/>
            <a:ext cx="1374775" cy="433387"/>
          </a:xfrm>
          <a:prstGeom prst="leftBrace">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AT"/>
          </a:p>
        </p:txBody>
      </p:sp>
      <p:sp>
        <p:nvSpPr>
          <p:cNvPr id="19469" name="Textfeld 12"/>
          <p:cNvSpPr txBox="1">
            <a:spLocks noChangeArrowheads="1"/>
          </p:cNvSpPr>
          <p:nvPr/>
        </p:nvSpPr>
        <p:spPr bwMode="auto">
          <a:xfrm>
            <a:off x="3248025" y="4687888"/>
            <a:ext cx="1131888" cy="401637"/>
          </a:xfrm>
          <a:prstGeom prst="rect">
            <a:avLst/>
          </a:prstGeom>
          <a:noFill/>
          <a:ln w="9525">
            <a:noFill/>
            <a:miter lim="800000"/>
            <a:headEnd/>
            <a:tailEnd/>
          </a:ln>
        </p:spPr>
        <p:txBody>
          <a:bodyPr>
            <a:spAutoFit/>
          </a:bodyPr>
          <a:lstStyle/>
          <a:p>
            <a:r>
              <a:rPr lang="de-AT" sz="2000"/>
              <a:t>Espresso</a:t>
            </a:r>
          </a:p>
        </p:txBody>
      </p:sp>
      <p:sp>
        <p:nvSpPr>
          <p:cNvPr id="16" name="Geschweifte Klammer links 15"/>
          <p:cNvSpPr/>
          <p:nvPr/>
        </p:nvSpPr>
        <p:spPr>
          <a:xfrm>
            <a:off x="4379913" y="3716338"/>
            <a:ext cx="1374775" cy="950912"/>
          </a:xfrm>
          <a:prstGeom prst="leftBrace">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AT"/>
          </a:p>
        </p:txBody>
      </p:sp>
      <p:sp>
        <p:nvSpPr>
          <p:cNvPr id="19471" name="Textfeld 14"/>
          <p:cNvSpPr txBox="1">
            <a:spLocks noChangeArrowheads="1"/>
          </p:cNvSpPr>
          <p:nvPr/>
        </p:nvSpPr>
        <p:spPr bwMode="auto">
          <a:xfrm>
            <a:off x="3411538" y="3992563"/>
            <a:ext cx="863600" cy="400050"/>
          </a:xfrm>
          <a:prstGeom prst="rect">
            <a:avLst/>
          </a:prstGeom>
          <a:noFill/>
          <a:ln w="9525">
            <a:noFill/>
            <a:miter lim="800000"/>
            <a:headEnd/>
            <a:tailEnd/>
          </a:ln>
        </p:spPr>
        <p:txBody>
          <a:bodyPr>
            <a:spAutoFit/>
          </a:bodyPr>
          <a:lstStyle/>
          <a:p>
            <a:r>
              <a:rPr lang="de-AT" sz="2000"/>
              <a:t>Milch</a:t>
            </a:r>
          </a:p>
        </p:txBody>
      </p:sp>
      <p:sp>
        <p:nvSpPr>
          <p:cNvPr id="19472" name="Rechteck 8"/>
          <p:cNvSpPr>
            <a:spLocks noChangeArrowheads="1"/>
          </p:cNvSpPr>
          <p:nvPr/>
        </p:nvSpPr>
        <p:spPr bwMode="auto">
          <a:xfrm>
            <a:off x="1588" y="-1588"/>
            <a:ext cx="4932441" cy="523220"/>
          </a:xfrm>
          <a:prstGeom prst="rect">
            <a:avLst/>
          </a:prstGeom>
          <a:noFill/>
          <a:ln w="9525">
            <a:noFill/>
            <a:miter lim="800000"/>
            <a:headEnd/>
            <a:tailEnd/>
          </a:ln>
        </p:spPr>
        <p:txBody>
          <a:bodyPr wrap="none">
            <a:spAutoFit/>
          </a:bodyPr>
          <a:lstStyle/>
          <a:p>
            <a:r>
              <a:rPr lang="de-AT" sz="2800" dirty="0">
                <a:solidFill>
                  <a:srgbClr val="FF0000"/>
                </a:solidFill>
              </a:rPr>
              <a:t>Wiener-Kaffeehaus-Spezialitäten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4plusmarketingservice.files.wordpress.com/2008/09/kaffeebohne3.jpg"/>
          <p:cNvPicPr>
            <a:picLocks noChangeAspect="1" noChangeArrowheads="1"/>
          </p:cNvPicPr>
          <p:nvPr/>
        </p:nvPicPr>
        <p:blipFill>
          <a:blip r:embed="rId2" cstate="print">
            <a:lum bright="30000" contrast="-30000"/>
          </a:blip>
          <a:srcRect/>
          <a:stretch>
            <a:fillRect/>
          </a:stretch>
        </p:blipFill>
        <p:spPr bwMode="auto">
          <a:xfrm>
            <a:off x="0" y="0"/>
            <a:ext cx="9144000" cy="6858000"/>
          </a:xfrm>
          <a:prstGeom prst="rect">
            <a:avLst/>
          </a:prstGeom>
          <a:noFill/>
          <a:ln w="9525">
            <a:noFill/>
            <a:miter lim="800000"/>
            <a:headEnd/>
            <a:tailEnd/>
          </a:ln>
        </p:spPr>
      </p:pic>
      <p:sp>
        <p:nvSpPr>
          <p:cNvPr id="20488" name="Textfeld 7"/>
          <p:cNvSpPr txBox="1">
            <a:spLocks noChangeArrowheads="1"/>
          </p:cNvSpPr>
          <p:nvPr/>
        </p:nvSpPr>
        <p:spPr bwMode="auto">
          <a:xfrm>
            <a:off x="1619250" y="981075"/>
            <a:ext cx="1944688" cy="522288"/>
          </a:xfrm>
          <a:prstGeom prst="rect">
            <a:avLst/>
          </a:prstGeom>
          <a:noFill/>
          <a:ln w="9525">
            <a:noFill/>
            <a:miter lim="800000"/>
            <a:headEnd/>
            <a:tailEnd/>
          </a:ln>
        </p:spPr>
        <p:txBody>
          <a:bodyPr>
            <a:spAutoFit/>
          </a:bodyPr>
          <a:lstStyle/>
          <a:p>
            <a:pPr>
              <a:buFont typeface="Arial" charset="0"/>
              <a:buChar char="•"/>
            </a:pPr>
            <a:r>
              <a:rPr lang="de-AT" sz="2800"/>
              <a:t>Obermayer</a:t>
            </a:r>
          </a:p>
        </p:txBody>
      </p:sp>
      <p:sp>
        <p:nvSpPr>
          <p:cNvPr id="20489" name="Textfeld 8"/>
          <p:cNvSpPr txBox="1">
            <a:spLocks noChangeArrowheads="1"/>
          </p:cNvSpPr>
          <p:nvPr/>
        </p:nvSpPr>
        <p:spPr bwMode="auto">
          <a:xfrm>
            <a:off x="1763713" y="1628775"/>
            <a:ext cx="6911975" cy="708025"/>
          </a:xfrm>
          <a:prstGeom prst="rect">
            <a:avLst/>
          </a:prstGeom>
          <a:noFill/>
          <a:ln w="9525">
            <a:noFill/>
            <a:miter lim="800000"/>
            <a:headEnd/>
            <a:tailEnd/>
          </a:ln>
        </p:spPr>
        <p:txBody>
          <a:bodyPr>
            <a:spAutoFit/>
          </a:bodyPr>
          <a:lstStyle/>
          <a:p>
            <a:r>
              <a:rPr lang="de-AT" sz="2000"/>
              <a:t>Großer Espresso auf dem eine dünne Schicht kaltes, ungeschlagenes Obers schwimmt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4plusmarketingservice.files.wordpress.com/2008/09/kaffeebohne3.jpg"/>
          <p:cNvPicPr>
            <a:picLocks noChangeAspect="1" noChangeArrowheads="1"/>
          </p:cNvPicPr>
          <p:nvPr/>
        </p:nvPicPr>
        <p:blipFill>
          <a:blip r:embed="rId2" cstate="print">
            <a:lum bright="30000" contrast="-30000"/>
          </a:blip>
          <a:srcRect/>
          <a:stretch>
            <a:fillRect/>
          </a:stretch>
        </p:blipFill>
        <p:spPr bwMode="auto">
          <a:xfrm>
            <a:off x="0" y="0"/>
            <a:ext cx="9144000" cy="6858000"/>
          </a:xfrm>
          <a:prstGeom prst="rect">
            <a:avLst/>
          </a:prstGeom>
          <a:noFill/>
          <a:ln w="9525">
            <a:noFill/>
            <a:miter lim="800000"/>
            <a:headEnd/>
            <a:tailEnd/>
          </a:ln>
        </p:spPr>
      </p:pic>
      <p:sp>
        <p:nvSpPr>
          <p:cNvPr id="22532" name="Textfeld 3"/>
          <p:cNvSpPr txBox="1">
            <a:spLocks noChangeArrowheads="1"/>
          </p:cNvSpPr>
          <p:nvPr/>
        </p:nvSpPr>
        <p:spPr bwMode="auto">
          <a:xfrm>
            <a:off x="1042988" y="836613"/>
            <a:ext cx="6553200" cy="523875"/>
          </a:xfrm>
          <a:prstGeom prst="rect">
            <a:avLst/>
          </a:prstGeom>
          <a:noFill/>
          <a:ln w="9525">
            <a:noFill/>
            <a:miter lim="800000"/>
            <a:headEnd/>
            <a:tailEnd/>
          </a:ln>
        </p:spPr>
        <p:txBody>
          <a:bodyPr>
            <a:spAutoFit/>
          </a:bodyPr>
          <a:lstStyle/>
          <a:p>
            <a:pPr>
              <a:buFont typeface="Arial" charset="0"/>
              <a:buChar char="•"/>
            </a:pPr>
            <a:r>
              <a:rPr lang="de-AT" sz="2800" dirty="0"/>
              <a:t>Wiener Eiskaffee und Berliner Eiskaffee</a:t>
            </a:r>
          </a:p>
        </p:txBody>
      </p:sp>
      <p:sp>
        <p:nvSpPr>
          <p:cNvPr id="22536" name="Textfeld 7"/>
          <p:cNvSpPr txBox="1">
            <a:spLocks noChangeArrowheads="1"/>
          </p:cNvSpPr>
          <p:nvPr/>
        </p:nvSpPr>
        <p:spPr bwMode="auto">
          <a:xfrm>
            <a:off x="1331640" y="1484784"/>
            <a:ext cx="5400675" cy="647700"/>
          </a:xfrm>
          <a:prstGeom prst="rect">
            <a:avLst/>
          </a:prstGeom>
          <a:noFill/>
          <a:ln w="9525">
            <a:noFill/>
            <a:miter lim="800000"/>
            <a:headEnd/>
            <a:tailEnd/>
          </a:ln>
        </p:spPr>
        <p:txBody>
          <a:bodyPr>
            <a:spAutoFit/>
          </a:bodyPr>
          <a:lstStyle/>
          <a:p>
            <a:r>
              <a:rPr lang="de-AT" dirty="0"/>
              <a:t>Vanilleeis </a:t>
            </a:r>
            <a:r>
              <a:rPr lang="de-AT" dirty="0" smtClean="0"/>
              <a:t>mit heißem Kaffee </a:t>
            </a:r>
            <a:r>
              <a:rPr lang="de-AT" dirty="0"/>
              <a:t>und Schlagobers. Im </a:t>
            </a:r>
            <a:r>
              <a:rPr lang="de-AT" dirty="0" err="1"/>
              <a:t>Laufglas</a:t>
            </a:r>
            <a:r>
              <a:rPr lang="de-AT" dirty="0"/>
              <a:t> mit </a:t>
            </a:r>
            <a:r>
              <a:rPr lang="de-AT" dirty="0" err="1"/>
              <a:t>Limonadenlöffel</a:t>
            </a:r>
            <a:r>
              <a:rPr lang="de-AT" dirty="0"/>
              <a:t> und Strohhalm serviert.</a:t>
            </a:r>
          </a:p>
        </p:txBody>
      </p:sp>
      <p:pic>
        <p:nvPicPr>
          <p:cNvPr id="22540" name="Picture 12"/>
          <p:cNvPicPr>
            <a:picLocks noChangeAspect="1" noChangeArrowheads="1"/>
          </p:cNvPicPr>
          <p:nvPr/>
        </p:nvPicPr>
        <p:blipFill>
          <a:blip r:embed="rId3" cstate="print"/>
          <a:srcRect/>
          <a:stretch>
            <a:fillRect/>
          </a:stretch>
        </p:blipFill>
        <p:spPr bwMode="auto">
          <a:xfrm>
            <a:off x="6737940" y="1268761"/>
            <a:ext cx="2045027" cy="2160240"/>
          </a:xfrm>
          <a:prstGeom prst="rect">
            <a:avLst/>
          </a:prstGeom>
          <a:noFill/>
          <a:ln w="9525">
            <a:noFill/>
            <a:miter lim="800000"/>
            <a:headEnd/>
            <a:tailEnd/>
          </a:ln>
        </p:spPr>
      </p:pic>
      <p:pic>
        <p:nvPicPr>
          <p:cNvPr id="22541" name="Picture 13"/>
          <p:cNvPicPr>
            <a:picLocks noChangeAspect="1" noChangeArrowheads="1"/>
          </p:cNvPicPr>
          <p:nvPr/>
        </p:nvPicPr>
        <p:blipFill>
          <a:blip r:embed="rId4" cstate="print"/>
          <a:srcRect l="48999" t="25666"/>
          <a:stretch>
            <a:fillRect/>
          </a:stretch>
        </p:blipFill>
        <p:spPr bwMode="auto">
          <a:xfrm>
            <a:off x="6888468" y="3814393"/>
            <a:ext cx="1859995" cy="2710951"/>
          </a:xfrm>
          <a:prstGeom prst="rect">
            <a:avLst/>
          </a:prstGeom>
          <a:noFill/>
          <a:ln w="9525">
            <a:noFill/>
            <a:miter lim="800000"/>
            <a:headEnd/>
            <a:tailEnd/>
          </a:ln>
        </p:spPr>
      </p:pic>
      <p:sp>
        <p:nvSpPr>
          <p:cNvPr id="14" name="Textfeld 3"/>
          <p:cNvSpPr txBox="1">
            <a:spLocks noChangeArrowheads="1"/>
          </p:cNvSpPr>
          <p:nvPr/>
        </p:nvSpPr>
        <p:spPr bwMode="auto">
          <a:xfrm>
            <a:off x="1475656" y="2420888"/>
            <a:ext cx="4536504" cy="954107"/>
          </a:xfrm>
          <a:prstGeom prst="rect">
            <a:avLst/>
          </a:prstGeom>
          <a:noFill/>
          <a:ln w="9525">
            <a:noFill/>
            <a:miter lim="800000"/>
            <a:headEnd/>
            <a:tailEnd/>
          </a:ln>
        </p:spPr>
        <p:txBody>
          <a:bodyPr wrap="square">
            <a:spAutoFit/>
          </a:bodyPr>
          <a:lstStyle/>
          <a:p>
            <a:pPr>
              <a:buFont typeface="Arial" charset="0"/>
              <a:buChar char="•"/>
            </a:pPr>
            <a:r>
              <a:rPr lang="de-AT" sz="2800" dirty="0" smtClean="0"/>
              <a:t>Gerührter Eiskaffee</a:t>
            </a:r>
            <a:br>
              <a:rPr lang="de-AT" sz="2800" dirty="0" smtClean="0"/>
            </a:br>
            <a:r>
              <a:rPr lang="de-AT" sz="2800" dirty="0" smtClean="0"/>
              <a:t>oder Berliner </a:t>
            </a:r>
            <a:r>
              <a:rPr lang="de-AT" sz="2800" dirty="0"/>
              <a:t>Eiskaffee</a:t>
            </a:r>
          </a:p>
        </p:txBody>
      </p:sp>
      <p:sp>
        <p:nvSpPr>
          <p:cNvPr id="15" name="Textfeld 7"/>
          <p:cNvSpPr txBox="1">
            <a:spLocks noChangeArrowheads="1"/>
          </p:cNvSpPr>
          <p:nvPr/>
        </p:nvSpPr>
        <p:spPr bwMode="auto">
          <a:xfrm>
            <a:off x="1403648" y="3356992"/>
            <a:ext cx="5904656" cy="923330"/>
          </a:xfrm>
          <a:prstGeom prst="rect">
            <a:avLst/>
          </a:prstGeom>
          <a:noFill/>
          <a:ln w="9525">
            <a:noFill/>
            <a:miter lim="800000"/>
            <a:headEnd/>
            <a:tailEnd/>
          </a:ln>
        </p:spPr>
        <p:txBody>
          <a:bodyPr wrap="square">
            <a:spAutoFit/>
          </a:bodyPr>
          <a:lstStyle/>
          <a:p>
            <a:r>
              <a:rPr lang="de-AT" dirty="0"/>
              <a:t>Vanilleeis </a:t>
            </a:r>
            <a:r>
              <a:rPr lang="de-AT" dirty="0" smtClean="0"/>
              <a:t>mit kaltem Mokka und Schlagobers glatt gerührt</a:t>
            </a:r>
            <a:br>
              <a:rPr lang="de-AT" dirty="0" smtClean="0"/>
            </a:br>
            <a:r>
              <a:rPr lang="de-AT" dirty="0" smtClean="0"/>
              <a:t> Im </a:t>
            </a:r>
            <a:r>
              <a:rPr lang="de-AT" dirty="0" err="1" smtClean="0"/>
              <a:t>Laufglas</a:t>
            </a:r>
            <a:r>
              <a:rPr lang="de-AT" dirty="0" smtClean="0"/>
              <a:t> </a:t>
            </a:r>
            <a:r>
              <a:rPr lang="de-AT" dirty="0"/>
              <a:t>mit </a:t>
            </a:r>
            <a:r>
              <a:rPr lang="de-AT" dirty="0" smtClean="0"/>
              <a:t>Schlagobers und </a:t>
            </a:r>
            <a:r>
              <a:rPr lang="de-AT" dirty="0" err="1" smtClean="0"/>
              <a:t>Limonadenlöffel</a:t>
            </a:r>
            <a:r>
              <a:rPr lang="de-AT" dirty="0" smtClean="0"/>
              <a:t> sowie </a:t>
            </a:r>
            <a:r>
              <a:rPr lang="de-AT" dirty="0"/>
              <a:t>Strohhalm serviert.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img.fotocommunity.com/images/Essen-Trinken/Gewuerze/Auf-die-Bohne-gekommen-Kaffeebohnen-a23687659.jpg"/>
          <p:cNvPicPr>
            <a:picLocks noChangeAspect="1" noChangeArrowheads="1"/>
          </p:cNvPicPr>
          <p:nvPr/>
        </p:nvPicPr>
        <p:blipFill>
          <a:blip r:embed="rId2" cstate="print">
            <a:lum bright="40000" contrast="-30000"/>
          </a:blip>
          <a:srcRect/>
          <a:stretch>
            <a:fillRect/>
          </a:stretch>
        </p:blipFill>
        <p:spPr bwMode="auto">
          <a:xfrm>
            <a:off x="0" y="0"/>
            <a:ext cx="9144000" cy="6858000"/>
          </a:xfrm>
          <a:prstGeom prst="rect">
            <a:avLst/>
          </a:prstGeom>
          <a:noFill/>
          <a:ln w="9525">
            <a:noFill/>
            <a:miter lim="800000"/>
            <a:headEnd/>
            <a:tailEnd/>
          </a:ln>
        </p:spPr>
      </p:pic>
      <p:sp>
        <p:nvSpPr>
          <p:cNvPr id="23555" name="Textfeld 2"/>
          <p:cNvSpPr txBox="1">
            <a:spLocks noChangeArrowheads="1"/>
          </p:cNvSpPr>
          <p:nvPr/>
        </p:nvSpPr>
        <p:spPr bwMode="auto">
          <a:xfrm>
            <a:off x="0" y="1557338"/>
            <a:ext cx="9144000" cy="862012"/>
          </a:xfrm>
          <a:prstGeom prst="rect">
            <a:avLst/>
          </a:prstGeom>
          <a:noFill/>
          <a:ln w="9525">
            <a:noFill/>
            <a:miter lim="800000"/>
            <a:headEnd/>
            <a:tailEnd/>
          </a:ln>
        </p:spPr>
        <p:txBody>
          <a:bodyPr>
            <a:spAutoFit/>
          </a:bodyPr>
          <a:lstStyle/>
          <a:p>
            <a:pPr algn="ctr"/>
            <a:r>
              <a:rPr lang="de-AT" sz="5000" b="1" i="1"/>
              <a:t>Wiener-Kaffeehaus-Spezialitäten</a:t>
            </a:r>
            <a:endParaRPr lang="de-AT" sz="5000" b="1" i="1" u="sng"/>
          </a:p>
        </p:txBody>
      </p:sp>
      <p:sp>
        <p:nvSpPr>
          <p:cNvPr id="23556" name="Textfeld 3"/>
          <p:cNvSpPr txBox="1">
            <a:spLocks noChangeArrowheads="1"/>
          </p:cNvSpPr>
          <p:nvPr/>
        </p:nvSpPr>
        <p:spPr bwMode="auto">
          <a:xfrm>
            <a:off x="468313" y="3933825"/>
            <a:ext cx="8207375" cy="860425"/>
          </a:xfrm>
          <a:prstGeom prst="rect">
            <a:avLst/>
          </a:prstGeom>
          <a:noFill/>
          <a:ln w="9525">
            <a:noFill/>
            <a:miter lim="800000"/>
            <a:headEnd/>
            <a:tailEnd/>
          </a:ln>
        </p:spPr>
        <p:txBody>
          <a:bodyPr>
            <a:spAutoFit/>
          </a:bodyPr>
          <a:lstStyle/>
          <a:p>
            <a:pPr algn="ctr"/>
            <a:r>
              <a:rPr lang="de-AT" sz="5000" b="1" i="1" u="sng"/>
              <a:t>mit Alkohol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http://4plusmarketingservice.files.wordpress.com/2008/09/kaffeebohne3.jpg"/>
          <p:cNvPicPr>
            <a:picLocks noChangeAspect="1" noChangeArrowheads="1"/>
          </p:cNvPicPr>
          <p:nvPr/>
        </p:nvPicPr>
        <p:blipFill>
          <a:blip r:embed="rId2" cstate="print">
            <a:lum bright="30000" contrast="-30000"/>
          </a:blip>
          <a:srcRect/>
          <a:stretch>
            <a:fillRect/>
          </a:stretch>
        </p:blipFill>
        <p:spPr bwMode="auto">
          <a:xfrm>
            <a:off x="0" y="0"/>
            <a:ext cx="9139238" cy="6858000"/>
          </a:xfrm>
          <a:prstGeom prst="rect">
            <a:avLst/>
          </a:prstGeom>
          <a:noFill/>
          <a:ln w="9525">
            <a:noFill/>
            <a:miter lim="800000"/>
            <a:headEnd/>
            <a:tailEnd/>
          </a:ln>
        </p:spPr>
      </p:pic>
      <p:sp>
        <p:nvSpPr>
          <p:cNvPr id="24579" name="Textfeld 2"/>
          <p:cNvSpPr txBox="1">
            <a:spLocks noChangeArrowheads="1"/>
          </p:cNvSpPr>
          <p:nvPr/>
        </p:nvSpPr>
        <p:spPr bwMode="auto">
          <a:xfrm>
            <a:off x="539750" y="333375"/>
            <a:ext cx="8208963" cy="922338"/>
          </a:xfrm>
          <a:prstGeom prst="rect">
            <a:avLst/>
          </a:prstGeom>
          <a:noFill/>
          <a:ln w="9525">
            <a:noFill/>
            <a:miter lim="800000"/>
            <a:headEnd/>
            <a:tailEnd/>
          </a:ln>
        </p:spPr>
        <p:txBody>
          <a:bodyPr>
            <a:spAutoFit/>
          </a:bodyPr>
          <a:lstStyle/>
          <a:p>
            <a:pPr algn="ctr"/>
            <a:r>
              <a:rPr lang="de-AT" sz="5400" b="1" i="1" u="sng"/>
              <a:t>Arten</a:t>
            </a:r>
          </a:p>
        </p:txBody>
      </p:sp>
      <p:sp>
        <p:nvSpPr>
          <p:cNvPr id="24580" name="Textfeld 3"/>
          <p:cNvSpPr txBox="1">
            <a:spLocks noChangeArrowheads="1"/>
          </p:cNvSpPr>
          <p:nvPr/>
        </p:nvSpPr>
        <p:spPr bwMode="auto">
          <a:xfrm>
            <a:off x="1116013" y="1484313"/>
            <a:ext cx="2808287" cy="523875"/>
          </a:xfrm>
          <a:prstGeom prst="rect">
            <a:avLst/>
          </a:prstGeom>
          <a:noFill/>
          <a:ln w="9525">
            <a:noFill/>
            <a:miter lim="800000"/>
            <a:headEnd/>
            <a:tailEnd/>
          </a:ln>
        </p:spPr>
        <p:txBody>
          <a:bodyPr>
            <a:spAutoFit/>
          </a:bodyPr>
          <a:lstStyle/>
          <a:p>
            <a:pPr>
              <a:buFont typeface="Arial" charset="0"/>
              <a:buChar char="•"/>
            </a:pPr>
            <a:r>
              <a:rPr lang="de-AT" sz="2800"/>
              <a:t>Mokka, gespritzt:</a:t>
            </a:r>
          </a:p>
        </p:txBody>
      </p:sp>
      <p:sp>
        <p:nvSpPr>
          <p:cNvPr id="24581" name="Textfeld 4"/>
          <p:cNvSpPr txBox="1">
            <a:spLocks noChangeArrowheads="1"/>
          </p:cNvSpPr>
          <p:nvPr/>
        </p:nvSpPr>
        <p:spPr bwMode="auto">
          <a:xfrm>
            <a:off x="1258888" y="2205038"/>
            <a:ext cx="4033837" cy="708025"/>
          </a:xfrm>
          <a:prstGeom prst="rect">
            <a:avLst/>
          </a:prstGeom>
          <a:noFill/>
          <a:ln w="9525">
            <a:noFill/>
            <a:miter lim="800000"/>
            <a:headEnd/>
            <a:tailEnd/>
          </a:ln>
        </p:spPr>
        <p:txBody>
          <a:bodyPr>
            <a:spAutoFit/>
          </a:bodyPr>
          <a:lstStyle/>
          <a:p>
            <a:r>
              <a:rPr lang="de-AT" sz="2000"/>
              <a:t>Kleiner oder Großer Espresso mit 2 cl Cognac, Weinbrand oder Rum</a:t>
            </a:r>
          </a:p>
        </p:txBody>
      </p:sp>
      <p:sp>
        <p:nvSpPr>
          <p:cNvPr id="24582" name="Textfeld 5"/>
          <p:cNvSpPr txBox="1">
            <a:spLocks noChangeArrowheads="1"/>
          </p:cNvSpPr>
          <p:nvPr/>
        </p:nvSpPr>
        <p:spPr bwMode="auto">
          <a:xfrm>
            <a:off x="3492500" y="4076700"/>
            <a:ext cx="1366838" cy="369888"/>
          </a:xfrm>
          <a:prstGeom prst="rect">
            <a:avLst/>
          </a:prstGeom>
          <a:noFill/>
          <a:ln w="9525">
            <a:noFill/>
            <a:miter lim="800000"/>
            <a:headEnd/>
            <a:tailEnd/>
          </a:ln>
        </p:spPr>
        <p:txBody>
          <a:bodyPr>
            <a:spAutoFit/>
          </a:bodyPr>
          <a:lstStyle/>
          <a:p>
            <a:r>
              <a:rPr lang="de-AT"/>
              <a:t>Cognac, etc.</a:t>
            </a:r>
          </a:p>
        </p:txBody>
      </p:sp>
      <p:sp>
        <p:nvSpPr>
          <p:cNvPr id="24583" name="Textfeld 6"/>
          <p:cNvSpPr txBox="1">
            <a:spLocks noChangeArrowheads="1"/>
          </p:cNvSpPr>
          <p:nvPr/>
        </p:nvSpPr>
        <p:spPr bwMode="auto">
          <a:xfrm>
            <a:off x="3851275" y="4797425"/>
            <a:ext cx="1008063" cy="368300"/>
          </a:xfrm>
          <a:prstGeom prst="rect">
            <a:avLst/>
          </a:prstGeom>
          <a:noFill/>
          <a:ln w="9525">
            <a:noFill/>
            <a:miter lim="800000"/>
            <a:headEnd/>
            <a:tailEnd/>
          </a:ln>
        </p:spPr>
        <p:txBody>
          <a:bodyPr>
            <a:spAutoFit/>
          </a:bodyPr>
          <a:lstStyle/>
          <a:p>
            <a:r>
              <a:rPr lang="de-AT"/>
              <a:t>Espresso</a:t>
            </a:r>
          </a:p>
        </p:txBody>
      </p:sp>
      <p:pic>
        <p:nvPicPr>
          <p:cNvPr id="24584" name="Picture 8" descr="http://www.daskochrezept.de/_img_upload/media/rezept/prev/96584/mid_4bb0e0c754d8c.jpg"/>
          <p:cNvPicPr>
            <a:picLocks noChangeAspect="1" noChangeArrowheads="1"/>
          </p:cNvPicPr>
          <p:nvPr/>
        </p:nvPicPr>
        <p:blipFill>
          <a:blip r:embed="rId3" cstate="print"/>
          <a:srcRect/>
          <a:stretch>
            <a:fillRect/>
          </a:stretch>
        </p:blipFill>
        <p:spPr bwMode="auto">
          <a:xfrm>
            <a:off x="4787900" y="3141663"/>
            <a:ext cx="3649663" cy="2747962"/>
          </a:xfrm>
          <a:prstGeom prst="rect">
            <a:avLst/>
          </a:prstGeom>
          <a:noFill/>
          <a:ln w="9525">
            <a:noFill/>
            <a:miter lim="800000"/>
            <a:headEnd/>
            <a:tailEnd/>
          </a:ln>
        </p:spPr>
      </p:pic>
      <p:sp>
        <p:nvSpPr>
          <p:cNvPr id="9" name="Geschweifte Klammer links 8"/>
          <p:cNvSpPr/>
          <p:nvPr/>
        </p:nvSpPr>
        <p:spPr>
          <a:xfrm>
            <a:off x="5076825" y="4076700"/>
            <a:ext cx="503238" cy="360363"/>
          </a:xfrm>
          <a:prstGeom prst="leftBrace">
            <a:avLst>
              <a:gd name="adj1" fmla="val 8333"/>
              <a:gd name="adj2" fmla="val 43488"/>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dirty="0">
              <a:ln>
                <a:solidFill>
                  <a:schemeClr val="tx1"/>
                </a:solidFill>
              </a:ln>
            </a:endParaRPr>
          </a:p>
        </p:txBody>
      </p:sp>
      <p:sp>
        <p:nvSpPr>
          <p:cNvPr id="10" name="Geschweifte Klammer links 9"/>
          <p:cNvSpPr/>
          <p:nvPr/>
        </p:nvSpPr>
        <p:spPr>
          <a:xfrm>
            <a:off x="5076825" y="4508500"/>
            <a:ext cx="503238" cy="93662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http://4plusmarketingservice.files.wordpress.com/2008/09/kaffeebohne3.jpg"/>
          <p:cNvPicPr>
            <a:picLocks noChangeAspect="1" noChangeArrowheads="1"/>
          </p:cNvPicPr>
          <p:nvPr/>
        </p:nvPicPr>
        <p:blipFill>
          <a:blip r:embed="rId2" cstate="print">
            <a:lum bright="30000" contrast="-30000"/>
          </a:blip>
          <a:srcRect/>
          <a:stretch>
            <a:fillRect/>
          </a:stretch>
        </p:blipFill>
        <p:spPr bwMode="auto">
          <a:xfrm>
            <a:off x="0" y="0"/>
            <a:ext cx="9139238" cy="6858000"/>
          </a:xfrm>
          <a:prstGeom prst="rect">
            <a:avLst/>
          </a:prstGeom>
          <a:noFill/>
          <a:ln w="9525">
            <a:noFill/>
            <a:miter lim="800000"/>
            <a:headEnd/>
            <a:tailEnd/>
          </a:ln>
        </p:spPr>
      </p:pic>
      <p:sp>
        <p:nvSpPr>
          <p:cNvPr id="25603" name="Textfeld 2"/>
          <p:cNvSpPr txBox="1">
            <a:spLocks noChangeArrowheads="1"/>
          </p:cNvSpPr>
          <p:nvPr/>
        </p:nvSpPr>
        <p:spPr bwMode="auto">
          <a:xfrm>
            <a:off x="1258888" y="981075"/>
            <a:ext cx="3529012" cy="522288"/>
          </a:xfrm>
          <a:prstGeom prst="rect">
            <a:avLst/>
          </a:prstGeom>
          <a:noFill/>
          <a:ln w="9525">
            <a:noFill/>
            <a:miter lim="800000"/>
            <a:headEnd/>
            <a:tailEnd/>
          </a:ln>
        </p:spPr>
        <p:txBody>
          <a:bodyPr>
            <a:spAutoFit/>
          </a:bodyPr>
          <a:lstStyle/>
          <a:p>
            <a:pPr>
              <a:buFont typeface="Arial" charset="0"/>
              <a:buChar char="•"/>
            </a:pPr>
            <a:r>
              <a:rPr lang="de-AT" sz="2800"/>
              <a:t>Fiaker:</a:t>
            </a:r>
          </a:p>
        </p:txBody>
      </p:sp>
      <p:sp>
        <p:nvSpPr>
          <p:cNvPr id="25604" name="Textfeld 3"/>
          <p:cNvSpPr txBox="1">
            <a:spLocks noChangeArrowheads="1"/>
          </p:cNvSpPr>
          <p:nvPr/>
        </p:nvSpPr>
        <p:spPr bwMode="auto">
          <a:xfrm>
            <a:off x="1331913" y="1700213"/>
            <a:ext cx="6769100" cy="708025"/>
          </a:xfrm>
          <a:prstGeom prst="rect">
            <a:avLst/>
          </a:prstGeom>
          <a:noFill/>
          <a:ln w="9525">
            <a:noFill/>
            <a:miter lim="800000"/>
            <a:headEnd/>
            <a:tailEnd/>
          </a:ln>
        </p:spPr>
        <p:txBody>
          <a:bodyPr>
            <a:spAutoFit/>
          </a:bodyPr>
          <a:lstStyle/>
          <a:p>
            <a:r>
              <a:rPr lang="de-AT" sz="2000" dirty="0"/>
              <a:t>Kleiner Espresso im Glas mit 2 cl Rum, (original mit Kirschrum) </a:t>
            </a:r>
            <a:r>
              <a:rPr lang="de-AT" sz="2000" dirty="0" err="1" smtClean="0"/>
              <a:t>Schlagobershaube</a:t>
            </a:r>
            <a:r>
              <a:rPr lang="de-AT" sz="2000" dirty="0"/>
              <a:t>.</a:t>
            </a:r>
          </a:p>
        </p:txBody>
      </p:sp>
      <p:pic>
        <p:nvPicPr>
          <p:cNvPr id="25605" name="Picture 2" descr="http://www.juliusmeinl.de/deutsch/MDB/kaffeerezepte/fiaker_thumb.jpg"/>
          <p:cNvPicPr>
            <a:picLocks noChangeAspect="1" noChangeArrowheads="1"/>
          </p:cNvPicPr>
          <p:nvPr/>
        </p:nvPicPr>
        <p:blipFill>
          <a:blip r:embed="rId3" cstate="print"/>
          <a:srcRect l="5670" t="11282" r="13062" b="4091"/>
          <a:stretch>
            <a:fillRect/>
          </a:stretch>
        </p:blipFill>
        <p:spPr bwMode="auto">
          <a:xfrm>
            <a:off x="4140200" y="2565400"/>
            <a:ext cx="4487863" cy="3130550"/>
          </a:xfrm>
          <a:prstGeom prst="rect">
            <a:avLst/>
          </a:prstGeom>
          <a:noFill/>
          <a:ln w="9525">
            <a:noFill/>
            <a:miter lim="800000"/>
            <a:headEnd/>
            <a:tailEnd/>
          </a:ln>
        </p:spPr>
      </p:pic>
      <p:sp>
        <p:nvSpPr>
          <p:cNvPr id="6" name="Geschweifte Klammer links 5"/>
          <p:cNvSpPr/>
          <p:nvPr/>
        </p:nvSpPr>
        <p:spPr>
          <a:xfrm>
            <a:off x="4787900" y="3933825"/>
            <a:ext cx="431800" cy="2159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a:p>
        </p:txBody>
      </p:sp>
      <p:sp>
        <p:nvSpPr>
          <p:cNvPr id="7" name="Geschweifte Klammer links 6"/>
          <p:cNvSpPr/>
          <p:nvPr/>
        </p:nvSpPr>
        <p:spPr>
          <a:xfrm>
            <a:off x="4787900" y="3429000"/>
            <a:ext cx="431800" cy="504825"/>
          </a:xfrm>
          <a:prstGeom prst="lef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a:p>
        </p:txBody>
      </p:sp>
      <p:sp>
        <p:nvSpPr>
          <p:cNvPr id="8" name="Geschweifte Klammer links 7"/>
          <p:cNvSpPr/>
          <p:nvPr/>
        </p:nvSpPr>
        <p:spPr>
          <a:xfrm>
            <a:off x="4787900" y="4149725"/>
            <a:ext cx="431800" cy="6477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a:p>
        </p:txBody>
      </p:sp>
      <p:sp>
        <p:nvSpPr>
          <p:cNvPr id="25609" name="Textfeld 8"/>
          <p:cNvSpPr txBox="1">
            <a:spLocks noChangeArrowheads="1"/>
          </p:cNvSpPr>
          <p:nvPr/>
        </p:nvSpPr>
        <p:spPr bwMode="auto">
          <a:xfrm>
            <a:off x="2987675" y="3500438"/>
            <a:ext cx="1944688" cy="369887"/>
          </a:xfrm>
          <a:prstGeom prst="rect">
            <a:avLst/>
          </a:prstGeom>
          <a:noFill/>
          <a:ln w="9525">
            <a:noFill/>
            <a:miter lim="800000"/>
            <a:headEnd/>
            <a:tailEnd/>
          </a:ln>
        </p:spPr>
        <p:txBody>
          <a:bodyPr>
            <a:spAutoFit/>
          </a:bodyPr>
          <a:lstStyle/>
          <a:p>
            <a:r>
              <a:rPr lang="de-AT"/>
              <a:t>Schlagobershaube</a:t>
            </a:r>
          </a:p>
        </p:txBody>
      </p:sp>
      <p:sp>
        <p:nvSpPr>
          <p:cNvPr id="25610" name="Textfeld 9"/>
          <p:cNvSpPr txBox="1">
            <a:spLocks noChangeArrowheads="1"/>
          </p:cNvSpPr>
          <p:nvPr/>
        </p:nvSpPr>
        <p:spPr bwMode="auto">
          <a:xfrm>
            <a:off x="3563938" y="3860800"/>
            <a:ext cx="1368425" cy="369888"/>
          </a:xfrm>
          <a:prstGeom prst="rect">
            <a:avLst/>
          </a:prstGeom>
          <a:noFill/>
          <a:ln w="9525">
            <a:noFill/>
            <a:miter lim="800000"/>
            <a:headEnd/>
            <a:tailEnd/>
          </a:ln>
        </p:spPr>
        <p:txBody>
          <a:bodyPr>
            <a:spAutoFit/>
          </a:bodyPr>
          <a:lstStyle/>
          <a:p>
            <a:r>
              <a:rPr lang="de-AT" dirty="0" smtClean="0"/>
              <a:t>Rum</a:t>
            </a:r>
            <a:endParaRPr lang="de-AT" dirty="0"/>
          </a:p>
        </p:txBody>
      </p:sp>
      <p:sp>
        <p:nvSpPr>
          <p:cNvPr id="25611" name="Textfeld 10"/>
          <p:cNvSpPr txBox="1">
            <a:spLocks noChangeArrowheads="1"/>
          </p:cNvSpPr>
          <p:nvPr/>
        </p:nvSpPr>
        <p:spPr bwMode="auto">
          <a:xfrm>
            <a:off x="3851275" y="4292600"/>
            <a:ext cx="1008063" cy="369888"/>
          </a:xfrm>
          <a:prstGeom prst="rect">
            <a:avLst/>
          </a:prstGeom>
          <a:noFill/>
          <a:ln w="9525">
            <a:noFill/>
            <a:miter lim="800000"/>
            <a:headEnd/>
            <a:tailEnd/>
          </a:ln>
        </p:spPr>
        <p:txBody>
          <a:bodyPr>
            <a:spAutoFit/>
          </a:bodyPr>
          <a:lstStyle/>
          <a:p>
            <a:r>
              <a:rPr lang="de-AT"/>
              <a:t>Espresso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http://4plusmarketingservice.files.wordpress.com/2008/09/kaffeebohne3.jpg"/>
          <p:cNvPicPr>
            <a:picLocks noChangeAspect="1" noChangeArrowheads="1"/>
          </p:cNvPicPr>
          <p:nvPr/>
        </p:nvPicPr>
        <p:blipFill>
          <a:blip r:embed="rId2" cstate="print">
            <a:lum bright="30000" contrast="-30000"/>
          </a:blip>
          <a:srcRect/>
          <a:stretch>
            <a:fillRect/>
          </a:stretch>
        </p:blipFill>
        <p:spPr bwMode="auto">
          <a:xfrm>
            <a:off x="0" y="0"/>
            <a:ext cx="9139238" cy="6858000"/>
          </a:xfrm>
          <a:prstGeom prst="rect">
            <a:avLst/>
          </a:prstGeom>
          <a:noFill/>
          <a:ln w="9525">
            <a:noFill/>
            <a:miter lim="800000"/>
            <a:headEnd/>
            <a:tailEnd/>
          </a:ln>
        </p:spPr>
      </p:pic>
      <p:sp>
        <p:nvSpPr>
          <p:cNvPr id="26627" name="Textfeld 2"/>
          <p:cNvSpPr txBox="1">
            <a:spLocks noChangeArrowheads="1"/>
          </p:cNvSpPr>
          <p:nvPr/>
        </p:nvSpPr>
        <p:spPr bwMode="auto">
          <a:xfrm>
            <a:off x="1619250" y="908050"/>
            <a:ext cx="1728788" cy="523875"/>
          </a:xfrm>
          <a:prstGeom prst="rect">
            <a:avLst/>
          </a:prstGeom>
          <a:noFill/>
          <a:ln w="9525">
            <a:noFill/>
            <a:miter lim="800000"/>
            <a:headEnd/>
            <a:tailEnd/>
          </a:ln>
        </p:spPr>
        <p:txBody>
          <a:bodyPr>
            <a:spAutoFit/>
          </a:bodyPr>
          <a:lstStyle/>
          <a:p>
            <a:pPr>
              <a:buFont typeface="Arial" charset="0"/>
              <a:buChar char="•"/>
            </a:pPr>
            <a:r>
              <a:rPr lang="de-AT" sz="2800"/>
              <a:t>Pharisäer</a:t>
            </a:r>
          </a:p>
        </p:txBody>
      </p:sp>
      <p:pic>
        <p:nvPicPr>
          <p:cNvPr id="26628" name="Picture 2" descr="http://www.essen-und-trinken.de/uploads/thumbnails/0009/00000000009/310x310/Rumtopf_Pharisaeer_4169da869bb66ad79861f771aa0f0d5d_fjt2005121302.jpg"/>
          <p:cNvPicPr>
            <a:picLocks noChangeAspect="1" noChangeArrowheads="1"/>
          </p:cNvPicPr>
          <p:nvPr/>
        </p:nvPicPr>
        <p:blipFill>
          <a:blip r:embed="rId3" cstate="print"/>
          <a:srcRect l="19508" r="9769"/>
          <a:stretch>
            <a:fillRect/>
          </a:stretch>
        </p:blipFill>
        <p:spPr bwMode="auto">
          <a:xfrm>
            <a:off x="5940425" y="3213100"/>
            <a:ext cx="2087563" cy="2952750"/>
          </a:xfrm>
          <a:prstGeom prst="rect">
            <a:avLst/>
          </a:prstGeom>
          <a:noFill/>
          <a:ln w="9525">
            <a:noFill/>
            <a:miter lim="800000"/>
            <a:headEnd/>
            <a:tailEnd/>
          </a:ln>
        </p:spPr>
      </p:pic>
      <p:sp>
        <p:nvSpPr>
          <p:cNvPr id="26629" name="Textfeld 4"/>
          <p:cNvSpPr txBox="1">
            <a:spLocks noChangeArrowheads="1"/>
          </p:cNvSpPr>
          <p:nvPr/>
        </p:nvSpPr>
        <p:spPr bwMode="auto">
          <a:xfrm>
            <a:off x="1692275" y="1557338"/>
            <a:ext cx="6264275" cy="1014412"/>
          </a:xfrm>
          <a:prstGeom prst="rect">
            <a:avLst/>
          </a:prstGeom>
          <a:noFill/>
          <a:ln w="9525">
            <a:noFill/>
            <a:miter lim="800000"/>
            <a:headEnd/>
            <a:tailEnd/>
          </a:ln>
        </p:spPr>
        <p:txBody>
          <a:bodyPr>
            <a:spAutoFit/>
          </a:bodyPr>
          <a:lstStyle/>
          <a:p>
            <a:r>
              <a:rPr lang="de-AT" sz="2000"/>
              <a:t>Verlängerter kleiner Espresso in einem Glas, mit </a:t>
            </a:r>
          </a:p>
          <a:p>
            <a:r>
              <a:rPr lang="de-AT" sz="2000"/>
              <a:t>2 Kaffeelöffeln Zucker und 2 cl Rum vermischt, mit Schlagobershaube auch in der großen Tasse serviert.</a:t>
            </a:r>
          </a:p>
        </p:txBody>
      </p:sp>
      <p:sp>
        <p:nvSpPr>
          <p:cNvPr id="6" name="Geschweifte Klammer links 5"/>
          <p:cNvSpPr/>
          <p:nvPr/>
        </p:nvSpPr>
        <p:spPr>
          <a:xfrm>
            <a:off x="6084888" y="4437063"/>
            <a:ext cx="287337" cy="72072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a:p>
        </p:txBody>
      </p:sp>
      <p:sp>
        <p:nvSpPr>
          <p:cNvPr id="7" name="Geschweifte Klammer links 6"/>
          <p:cNvSpPr/>
          <p:nvPr/>
        </p:nvSpPr>
        <p:spPr>
          <a:xfrm>
            <a:off x="6084888" y="4221163"/>
            <a:ext cx="287337" cy="2159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a:p>
        </p:txBody>
      </p:sp>
      <p:sp>
        <p:nvSpPr>
          <p:cNvPr id="8" name="Geschweifte Klammer links 7"/>
          <p:cNvSpPr/>
          <p:nvPr/>
        </p:nvSpPr>
        <p:spPr>
          <a:xfrm>
            <a:off x="6084888" y="3789363"/>
            <a:ext cx="215900" cy="431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a:p>
        </p:txBody>
      </p:sp>
      <p:sp>
        <p:nvSpPr>
          <p:cNvPr id="26633" name="Textfeld 8"/>
          <p:cNvSpPr txBox="1">
            <a:spLocks noChangeArrowheads="1"/>
          </p:cNvSpPr>
          <p:nvPr/>
        </p:nvSpPr>
        <p:spPr bwMode="auto">
          <a:xfrm>
            <a:off x="4067175" y="3789363"/>
            <a:ext cx="1944688" cy="368300"/>
          </a:xfrm>
          <a:prstGeom prst="rect">
            <a:avLst/>
          </a:prstGeom>
          <a:noFill/>
          <a:ln w="9525">
            <a:noFill/>
            <a:miter lim="800000"/>
            <a:headEnd/>
            <a:tailEnd/>
          </a:ln>
        </p:spPr>
        <p:txBody>
          <a:bodyPr>
            <a:spAutoFit/>
          </a:bodyPr>
          <a:lstStyle/>
          <a:p>
            <a:r>
              <a:rPr lang="de-AT"/>
              <a:t>Schlagobershaube</a:t>
            </a:r>
          </a:p>
        </p:txBody>
      </p:sp>
      <p:sp>
        <p:nvSpPr>
          <p:cNvPr id="26634" name="Textfeld 9"/>
          <p:cNvSpPr txBox="1">
            <a:spLocks noChangeArrowheads="1"/>
          </p:cNvSpPr>
          <p:nvPr/>
        </p:nvSpPr>
        <p:spPr bwMode="auto">
          <a:xfrm>
            <a:off x="5292725" y="4149725"/>
            <a:ext cx="719138" cy="368300"/>
          </a:xfrm>
          <a:prstGeom prst="rect">
            <a:avLst/>
          </a:prstGeom>
          <a:noFill/>
          <a:ln w="9525">
            <a:noFill/>
            <a:miter lim="800000"/>
            <a:headEnd/>
            <a:tailEnd/>
          </a:ln>
        </p:spPr>
        <p:txBody>
          <a:bodyPr>
            <a:spAutoFit/>
          </a:bodyPr>
          <a:lstStyle/>
          <a:p>
            <a:r>
              <a:rPr lang="de-AT"/>
              <a:t>Rum</a:t>
            </a:r>
          </a:p>
        </p:txBody>
      </p:sp>
      <p:sp>
        <p:nvSpPr>
          <p:cNvPr id="26635" name="Textfeld 10"/>
          <p:cNvSpPr txBox="1">
            <a:spLocks noChangeArrowheads="1"/>
          </p:cNvSpPr>
          <p:nvPr/>
        </p:nvSpPr>
        <p:spPr bwMode="auto">
          <a:xfrm>
            <a:off x="3059113" y="4581525"/>
            <a:ext cx="3384550" cy="368300"/>
          </a:xfrm>
          <a:prstGeom prst="rect">
            <a:avLst/>
          </a:prstGeom>
          <a:noFill/>
          <a:ln w="9525">
            <a:noFill/>
            <a:miter lim="800000"/>
            <a:headEnd/>
            <a:tailEnd/>
          </a:ln>
        </p:spPr>
        <p:txBody>
          <a:bodyPr>
            <a:spAutoFit/>
          </a:bodyPr>
          <a:lstStyle/>
          <a:p>
            <a:r>
              <a:rPr lang="de-AT"/>
              <a:t>Verlängerter kleiner Espresso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http://4plusmarketingservice.files.wordpress.com/2008/09/kaffeebohne3.jpg"/>
          <p:cNvPicPr>
            <a:picLocks noChangeAspect="1" noChangeArrowheads="1"/>
          </p:cNvPicPr>
          <p:nvPr/>
        </p:nvPicPr>
        <p:blipFill>
          <a:blip r:embed="rId2" cstate="print">
            <a:lum bright="30000" contrast="-30000"/>
          </a:blip>
          <a:srcRect/>
          <a:stretch>
            <a:fillRect/>
          </a:stretch>
        </p:blipFill>
        <p:spPr bwMode="auto">
          <a:xfrm>
            <a:off x="0" y="0"/>
            <a:ext cx="9139238" cy="6858000"/>
          </a:xfrm>
          <a:prstGeom prst="rect">
            <a:avLst/>
          </a:prstGeom>
          <a:noFill/>
          <a:ln w="9525">
            <a:noFill/>
            <a:miter lim="800000"/>
            <a:headEnd/>
            <a:tailEnd/>
          </a:ln>
        </p:spPr>
      </p:pic>
      <p:sp>
        <p:nvSpPr>
          <p:cNvPr id="27651" name="Textfeld 2"/>
          <p:cNvSpPr txBox="1">
            <a:spLocks noChangeArrowheads="1"/>
          </p:cNvSpPr>
          <p:nvPr/>
        </p:nvSpPr>
        <p:spPr bwMode="auto">
          <a:xfrm>
            <a:off x="1835150" y="981075"/>
            <a:ext cx="1728788" cy="522288"/>
          </a:xfrm>
          <a:prstGeom prst="rect">
            <a:avLst/>
          </a:prstGeom>
          <a:noFill/>
          <a:ln w="9525">
            <a:noFill/>
            <a:miter lim="800000"/>
            <a:headEnd/>
            <a:tailEnd/>
          </a:ln>
        </p:spPr>
        <p:txBody>
          <a:bodyPr>
            <a:spAutoFit/>
          </a:bodyPr>
          <a:lstStyle/>
          <a:p>
            <a:pPr>
              <a:buFont typeface="Arial" charset="0"/>
              <a:buChar char="•"/>
            </a:pPr>
            <a:r>
              <a:rPr lang="de-AT" sz="2800"/>
              <a:t>Mazagran</a:t>
            </a:r>
          </a:p>
        </p:txBody>
      </p:sp>
      <p:sp>
        <p:nvSpPr>
          <p:cNvPr id="27652" name="Textfeld 3"/>
          <p:cNvSpPr txBox="1">
            <a:spLocks noChangeArrowheads="1"/>
          </p:cNvSpPr>
          <p:nvPr/>
        </p:nvSpPr>
        <p:spPr bwMode="auto">
          <a:xfrm>
            <a:off x="1908175" y="1628775"/>
            <a:ext cx="6480175" cy="646113"/>
          </a:xfrm>
          <a:prstGeom prst="rect">
            <a:avLst/>
          </a:prstGeom>
          <a:noFill/>
          <a:ln w="9525">
            <a:noFill/>
            <a:miter lim="800000"/>
            <a:headEnd/>
            <a:tailEnd/>
          </a:ln>
        </p:spPr>
        <p:txBody>
          <a:bodyPr>
            <a:spAutoFit/>
          </a:bodyPr>
          <a:lstStyle/>
          <a:p>
            <a:r>
              <a:rPr lang="de-AT" dirty="0"/>
              <a:t>Gesüßter, mit Eiswürfeln gekühlter kleiner Espresso im Glas mit </a:t>
            </a:r>
          </a:p>
          <a:p>
            <a:r>
              <a:rPr lang="de-AT" dirty="0"/>
              <a:t>2 cl </a:t>
            </a:r>
            <a:r>
              <a:rPr lang="de-AT" dirty="0" smtClean="0"/>
              <a:t>Maraschino</a:t>
            </a:r>
            <a:endParaRPr lang="de-AT" dirty="0"/>
          </a:p>
        </p:txBody>
      </p:sp>
      <p:pic>
        <p:nvPicPr>
          <p:cNvPr id="27653" name="Picture 2" descr="http://www.wiener-kaffeehaus.at/pix/Schmankerl/mazagran-big.jpg"/>
          <p:cNvPicPr>
            <a:picLocks noChangeAspect="1" noChangeArrowheads="1"/>
          </p:cNvPicPr>
          <p:nvPr/>
        </p:nvPicPr>
        <p:blipFill>
          <a:blip r:embed="rId3" cstate="print"/>
          <a:srcRect/>
          <a:stretch>
            <a:fillRect/>
          </a:stretch>
        </p:blipFill>
        <p:spPr bwMode="auto">
          <a:xfrm>
            <a:off x="5003800" y="3068638"/>
            <a:ext cx="3594100" cy="2389187"/>
          </a:xfrm>
          <a:prstGeom prst="rect">
            <a:avLst/>
          </a:prstGeom>
          <a:noFill/>
          <a:ln w="9525">
            <a:noFill/>
            <a:miter lim="800000"/>
            <a:headEnd/>
            <a:tailEnd/>
          </a:ln>
        </p:spPr>
      </p:pic>
      <p:sp>
        <p:nvSpPr>
          <p:cNvPr id="6" name="Geschweifte Klammer links 5"/>
          <p:cNvSpPr/>
          <p:nvPr/>
        </p:nvSpPr>
        <p:spPr>
          <a:xfrm>
            <a:off x="5292725" y="3716338"/>
            <a:ext cx="431800" cy="504825"/>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a:p>
        </p:txBody>
      </p:sp>
      <p:sp>
        <p:nvSpPr>
          <p:cNvPr id="7" name="Geschweifte Klammer links 6"/>
          <p:cNvSpPr/>
          <p:nvPr/>
        </p:nvSpPr>
        <p:spPr>
          <a:xfrm>
            <a:off x="5292725" y="3573463"/>
            <a:ext cx="431800" cy="142875"/>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a:p>
        </p:txBody>
      </p:sp>
      <p:sp>
        <p:nvSpPr>
          <p:cNvPr id="27656" name="Textfeld 7"/>
          <p:cNvSpPr txBox="1">
            <a:spLocks noChangeArrowheads="1"/>
          </p:cNvSpPr>
          <p:nvPr/>
        </p:nvSpPr>
        <p:spPr bwMode="auto">
          <a:xfrm>
            <a:off x="1547813" y="3789363"/>
            <a:ext cx="3816350" cy="368300"/>
          </a:xfrm>
          <a:prstGeom prst="rect">
            <a:avLst/>
          </a:prstGeom>
          <a:noFill/>
          <a:ln w="9525">
            <a:noFill/>
            <a:miter lim="800000"/>
            <a:headEnd/>
            <a:tailEnd/>
          </a:ln>
        </p:spPr>
        <p:txBody>
          <a:bodyPr>
            <a:spAutoFit/>
          </a:bodyPr>
          <a:lstStyle/>
          <a:p>
            <a:r>
              <a:rPr lang="de-AT"/>
              <a:t>Kleiner gekühlter, gesüßter Espresso</a:t>
            </a:r>
          </a:p>
        </p:txBody>
      </p:sp>
      <p:sp>
        <p:nvSpPr>
          <p:cNvPr id="27657" name="Textfeld 8"/>
          <p:cNvSpPr txBox="1">
            <a:spLocks noChangeArrowheads="1"/>
          </p:cNvSpPr>
          <p:nvPr/>
        </p:nvSpPr>
        <p:spPr bwMode="auto">
          <a:xfrm>
            <a:off x="3708400" y="3429000"/>
            <a:ext cx="1295400" cy="369888"/>
          </a:xfrm>
          <a:prstGeom prst="rect">
            <a:avLst/>
          </a:prstGeom>
          <a:noFill/>
          <a:ln w="9525">
            <a:noFill/>
            <a:miter lim="800000"/>
            <a:headEnd/>
            <a:tailEnd/>
          </a:ln>
        </p:spPr>
        <p:txBody>
          <a:bodyPr>
            <a:spAutoFit/>
          </a:bodyPr>
          <a:lstStyle/>
          <a:p>
            <a:r>
              <a:rPr lang="de-AT"/>
              <a:t>Maraschino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http://4plusmarketingservice.files.wordpress.com/2008/09/kaffeebohne3.jpg?w=300&amp;h=200"/>
          <p:cNvPicPr>
            <a:picLocks noChangeAspect="1" noChangeArrowheads="1"/>
          </p:cNvPicPr>
          <p:nvPr/>
        </p:nvPicPr>
        <p:blipFill>
          <a:blip r:embed="rId2" cstate="print"/>
          <a:srcRect/>
          <a:stretch>
            <a:fillRect/>
          </a:stretch>
        </p:blipFill>
        <p:spPr bwMode="auto">
          <a:xfrm>
            <a:off x="0" y="23812"/>
            <a:ext cx="9321800" cy="6834188"/>
          </a:xfrm>
          <a:prstGeom prst="rect">
            <a:avLst/>
          </a:prstGeom>
          <a:noFill/>
          <a:ln w="9525">
            <a:noFill/>
            <a:miter lim="800000"/>
            <a:headEnd/>
            <a:tailEnd/>
          </a:ln>
        </p:spPr>
      </p:pic>
      <p:sp>
        <p:nvSpPr>
          <p:cNvPr id="4099" name="Textfeld 4"/>
          <p:cNvSpPr txBox="1">
            <a:spLocks noChangeArrowheads="1"/>
          </p:cNvSpPr>
          <p:nvPr/>
        </p:nvSpPr>
        <p:spPr bwMode="auto">
          <a:xfrm>
            <a:off x="8874125" y="6488113"/>
            <a:ext cx="269875" cy="369887"/>
          </a:xfrm>
          <a:prstGeom prst="rect">
            <a:avLst/>
          </a:prstGeom>
          <a:noFill/>
          <a:ln w="9525">
            <a:noFill/>
            <a:miter lim="800000"/>
            <a:headEnd/>
            <a:tailEnd/>
          </a:ln>
        </p:spPr>
        <p:txBody>
          <a:bodyPr>
            <a:spAutoFit/>
          </a:bodyPr>
          <a:lstStyle/>
          <a:p>
            <a:fld id="{481C6D32-8D8D-4857-A2F2-F218C57F3107}" type="slidenum">
              <a:rPr lang="de-AT"/>
              <a:pPr/>
              <a:t>2</a:t>
            </a:fld>
            <a:endParaRPr lang="de-AT"/>
          </a:p>
        </p:txBody>
      </p:sp>
      <p:sp>
        <p:nvSpPr>
          <p:cNvPr id="4100" name="Textfeld 8"/>
          <p:cNvSpPr txBox="1">
            <a:spLocks noChangeArrowheads="1"/>
          </p:cNvSpPr>
          <p:nvPr/>
        </p:nvSpPr>
        <p:spPr bwMode="auto">
          <a:xfrm>
            <a:off x="323850" y="260350"/>
            <a:ext cx="7704138" cy="523875"/>
          </a:xfrm>
          <a:prstGeom prst="rect">
            <a:avLst/>
          </a:prstGeom>
          <a:noFill/>
          <a:ln w="9525">
            <a:noFill/>
            <a:miter lim="800000"/>
            <a:headEnd/>
            <a:tailEnd/>
          </a:ln>
        </p:spPr>
        <p:txBody>
          <a:bodyPr>
            <a:spAutoFit/>
          </a:bodyPr>
          <a:lstStyle/>
          <a:p>
            <a:r>
              <a:rPr lang="de-AT" sz="2800" dirty="0">
                <a:solidFill>
                  <a:srgbClr val="FF0000"/>
                </a:solidFill>
              </a:rPr>
              <a:t>Wiener-Kaffeehaus-Klassiker</a:t>
            </a:r>
          </a:p>
        </p:txBody>
      </p:sp>
      <p:sp>
        <p:nvSpPr>
          <p:cNvPr id="4101" name="Textfeld 9"/>
          <p:cNvSpPr txBox="1">
            <a:spLocks noChangeArrowheads="1"/>
          </p:cNvSpPr>
          <p:nvPr/>
        </p:nvSpPr>
        <p:spPr bwMode="auto">
          <a:xfrm>
            <a:off x="323850" y="981075"/>
            <a:ext cx="3168650" cy="400050"/>
          </a:xfrm>
          <a:prstGeom prst="rect">
            <a:avLst/>
          </a:prstGeom>
          <a:noFill/>
          <a:ln w="9525">
            <a:noFill/>
            <a:miter lim="800000"/>
            <a:headEnd/>
            <a:tailEnd/>
          </a:ln>
        </p:spPr>
        <p:txBody>
          <a:bodyPr>
            <a:spAutoFit/>
          </a:bodyPr>
          <a:lstStyle/>
          <a:p>
            <a:r>
              <a:rPr lang="de-AT" sz="2000" u="sng" dirty="0"/>
              <a:t>Kleiner Mokka:</a:t>
            </a:r>
          </a:p>
        </p:txBody>
      </p:sp>
      <p:sp>
        <p:nvSpPr>
          <p:cNvPr id="4102" name="Textfeld 10"/>
          <p:cNvSpPr txBox="1">
            <a:spLocks noChangeArrowheads="1"/>
          </p:cNvSpPr>
          <p:nvPr/>
        </p:nvSpPr>
        <p:spPr bwMode="auto">
          <a:xfrm>
            <a:off x="2051050" y="971550"/>
            <a:ext cx="5629275" cy="400050"/>
          </a:xfrm>
          <a:prstGeom prst="rect">
            <a:avLst/>
          </a:prstGeom>
          <a:noFill/>
          <a:ln w="9525">
            <a:noFill/>
            <a:miter lim="800000"/>
            <a:headEnd/>
            <a:tailEnd/>
          </a:ln>
        </p:spPr>
        <p:txBody>
          <a:bodyPr>
            <a:spAutoFit/>
          </a:bodyPr>
          <a:lstStyle/>
          <a:p>
            <a:r>
              <a:rPr lang="de-AT" sz="2000"/>
              <a:t>Kleiner Espresso, kleiner Schwarzer oder Piccolo.</a:t>
            </a:r>
          </a:p>
        </p:txBody>
      </p:sp>
      <p:sp>
        <p:nvSpPr>
          <p:cNvPr id="4103" name="Textfeld 11"/>
          <p:cNvSpPr txBox="1">
            <a:spLocks noChangeArrowheads="1"/>
          </p:cNvSpPr>
          <p:nvPr/>
        </p:nvSpPr>
        <p:spPr bwMode="auto">
          <a:xfrm>
            <a:off x="3779912" y="4293096"/>
            <a:ext cx="4975225" cy="2246769"/>
          </a:xfrm>
          <a:prstGeom prst="rect">
            <a:avLst/>
          </a:prstGeom>
          <a:noFill/>
          <a:ln w="9525">
            <a:noFill/>
            <a:miter lim="800000"/>
            <a:headEnd/>
            <a:tailEnd/>
          </a:ln>
        </p:spPr>
        <p:txBody>
          <a:bodyPr>
            <a:spAutoFit/>
          </a:bodyPr>
          <a:lstStyle/>
          <a:p>
            <a:r>
              <a:rPr lang="de-AT" sz="2000" u="sng" dirty="0"/>
              <a:t>Zubereitung:</a:t>
            </a:r>
            <a:r>
              <a:rPr lang="de-AT" sz="2000" dirty="0"/>
              <a:t/>
            </a:r>
            <a:br>
              <a:rPr lang="de-AT" sz="2000" dirty="0"/>
            </a:br>
            <a:endParaRPr lang="de-AT" sz="2000" dirty="0"/>
          </a:p>
          <a:p>
            <a:r>
              <a:rPr lang="de-AT" sz="2000" dirty="0" smtClean="0"/>
              <a:t>6-8 </a:t>
            </a:r>
            <a:r>
              <a:rPr lang="de-AT" sz="2000" dirty="0"/>
              <a:t>Gramm </a:t>
            </a:r>
            <a:r>
              <a:rPr lang="de-AT" sz="2000" dirty="0" smtClean="0"/>
              <a:t>Kaffeepulver in der kleinen </a:t>
            </a:r>
            <a:r>
              <a:rPr lang="de-AT" sz="2000" dirty="0" err="1" smtClean="0"/>
              <a:t>Moccatasse</a:t>
            </a:r>
            <a:r>
              <a:rPr lang="de-AT" sz="2000" dirty="0" smtClean="0"/>
              <a:t> serviert</a:t>
            </a:r>
            <a:r>
              <a:rPr lang="de-AT" sz="2000" dirty="0"/>
              <a:t/>
            </a:r>
            <a:br>
              <a:rPr lang="de-AT" sz="2000" dirty="0"/>
            </a:br>
            <a:r>
              <a:rPr lang="de-AT" sz="2000" dirty="0" smtClean="0"/>
              <a:t>Dichte „</a:t>
            </a:r>
            <a:r>
              <a:rPr lang="de-AT" sz="2000" dirty="0" err="1" smtClean="0"/>
              <a:t>Crema</a:t>
            </a:r>
            <a:r>
              <a:rPr lang="de-AT" sz="2000" dirty="0" smtClean="0"/>
              <a:t>“</a:t>
            </a:r>
            <a:endParaRPr lang="de-AT" sz="2000" dirty="0"/>
          </a:p>
          <a:p>
            <a:r>
              <a:rPr lang="de-AT" sz="2000" b="1" dirty="0"/>
              <a:t/>
            </a:r>
            <a:br>
              <a:rPr lang="de-AT" sz="2000" b="1" dirty="0"/>
            </a:br>
            <a:endParaRPr lang="de-AT" sz="2000" dirty="0"/>
          </a:p>
        </p:txBody>
      </p:sp>
      <p:sp>
        <p:nvSpPr>
          <p:cNvPr id="11" name="Textfeld 4"/>
          <p:cNvSpPr txBox="1">
            <a:spLocks noChangeArrowheads="1"/>
          </p:cNvSpPr>
          <p:nvPr/>
        </p:nvSpPr>
        <p:spPr bwMode="auto">
          <a:xfrm>
            <a:off x="1043608" y="2492896"/>
            <a:ext cx="7272808" cy="769441"/>
          </a:xfrm>
          <a:prstGeom prst="rect">
            <a:avLst/>
          </a:prstGeom>
          <a:noFill/>
          <a:ln w="9525">
            <a:noFill/>
            <a:miter lim="800000"/>
            <a:headEnd/>
            <a:tailEnd/>
          </a:ln>
        </p:spPr>
        <p:txBody>
          <a:bodyPr wrap="square">
            <a:spAutoFit/>
          </a:bodyPr>
          <a:lstStyle/>
          <a:p>
            <a:r>
              <a:rPr lang="de-AT" sz="2000" u="sng" dirty="0"/>
              <a:t>Kleiner Brauner:  </a:t>
            </a:r>
          </a:p>
          <a:p>
            <a:r>
              <a:rPr lang="de-AT" sz="2000" dirty="0"/>
              <a:t>Kleiner Espresso mit Obers und </a:t>
            </a:r>
            <a:r>
              <a:rPr lang="de-AT" sz="2000" dirty="0" smtClean="0"/>
              <a:t>Milch</a:t>
            </a:r>
            <a:r>
              <a:rPr lang="de-AT" sz="2400" dirty="0" smtClean="0"/>
              <a:t> </a:t>
            </a:r>
            <a:r>
              <a:rPr lang="de-AT" sz="1600" dirty="0" smtClean="0"/>
              <a:t>(kann auch separat serviert werden)</a:t>
            </a:r>
            <a:endParaRPr lang="de-AT" sz="2000" dirty="0"/>
          </a:p>
        </p:txBody>
      </p:sp>
      <p:pic>
        <p:nvPicPr>
          <p:cNvPr id="4107" name="Picture 11"/>
          <p:cNvPicPr>
            <a:picLocks noChangeAspect="1" noChangeArrowheads="1"/>
          </p:cNvPicPr>
          <p:nvPr/>
        </p:nvPicPr>
        <p:blipFill>
          <a:blip r:embed="rId3" cstate="print"/>
          <a:srcRect/>
          <a:stretch>
            <a:fillRect/>
          </a:stretch>
        </p:blipFill>
        <p:spPr bwMode="auto">
          <a:xfrm>
            <a:off x="3491880" y="1340768"/>
            <a:ext cx="1543556" cy="1368152"/>
          </a:xfrm>
          <a:prstGeom prst="rect">
            <a:avLst/>
          </a:prstGeom>
          <a:noFill/>
          <a:ln w="9525">
            <a:noFill/>
            <a:miter lim="800000"/>
            <a:headEnd/>
            <a:tailEnd/>
          </a:ln>
        </p:spPr>
      </p:pic>
      <p:pic>
        <p:nvPicPr>
          <p:cNvPr id="4108" name="Picture 12"/>
          <p:cNvPicPr>
            <a:picLocks noChangeAspect="1" noChangeArrowheads="1"/>
          </p:cNvPicPr>
          <p:nvPr/>
        </p:nvPicPr>
        <p:blipFill>
          <a:blip r:embed="rId4" cstate="print"/>
          <a:srcRect/>
          <a:stretch>
            <a:fillRect/>
          </a:stretch>
        </p:blipFill>
        <p:spPr bwMode="auto">
          <a:xfrm>
            <a:off x="2051720" y="3140968"/>
            <a:ext cx="1440160" cy="1276505"/>
          </a:xfrm>
          <a:prstGeom prst="rect">
            <a:avLst/>
          </a:prstGeom>
          <a:noFill/>
          <a:ln w="9525">
            <a:noFill/>
            <a:miter lim="800000"/>
            <a:headEnd/>
            <a:tailEnd/>
          </a:ln>
        </p:spPr>
      </p:pic>
      <p:pic>
        <p:nvPicPr>
          <p:cNvPr id="4109" name="Picture 13"/>
          <p:cNvPicPr>
            <a:picLocks noChangeAspect="1" noChangeArrowheads="1"/>
          </p:cNvPicPr>
          <p:nvPr/>
        </p:nvPicPr>
        <p:blipFill>
          <a:blip r:embed="rId5" cstate="print"/>
          <a:srcRect/>
          <a:stretch>
            <a:fillRect/>
          </a:stretch>
        </p:blipFill>
        <p:spPr bwMode="auto">
          <a:xfrm>
            <a:off x="5724128" y="1340768"/>
            <a:ext cx="1323975" cy="1304925"/>
          </a:xfrm>
          <a:prstGeom prst="rect">
            <a:avLst/>
          </a:prstGeom>
          <a:noFill/>
          <a:ln w="9525">
            <a:noFill/>
            <a:miter lim="800000"/>
            <a:headEnd/>
            <a:tailEnd/>
          </a:ln>
        </p:spPr>
      </p:pic>
      <p:sp>
        <p:nvSpPr>
          <p:cNvPr id="15" name="Rechteck 14"/>
          <p:cNvSpPr/>
          <p:nvPr/>
        </p:nvSpPr>
        <p:spPr>
          <a:xfrm>
            <a:off x="5436096" y="2420888"/>
            <a:ext cx="1997968" cy="523220"/>
          </a:xfrm>
          <a:prstGeom prst="rect">
            <a:avLst/>
          </a:prstGeom>
        </p:spPr>
        <p:txBody>
          <a:bodyPr wrap="square">
            <a:spAutoFit/>
          </a:bodyPr>
          <a:lstStyle/>
          <a:p>
            <a:pPr algn="ctr"/>
            <a:r>
              <a:rPr lang="de-AT" sz="1400" i="1" dirty="0"/>
              <a:t>Kleiner Schwarzer</a:t>
            </a:r>
          </a:p>
          <a:p>
            <a:pPr algn="ctr"/>
            <a:r>
              <a:rPr lang="de-AT" sz="1400" i="1" dirty="0"/>
              <a:t>kurz</a:t>
            </a:r>
            <a:endParaRPr lang="de-AT"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http://4plusmarketingservice.files.wordpress.com/2008/09/kaffeebohne3.jpg">
            <a:hlinkClick r:id="rId2"/>
          </p:cNvPr>
          <p:cNvPicPr>
            <a:picLocks noChangeAspect="1" noChangeArrowheads="1"/>
          </p:cNvPicPr>
          <p:nvPr/>
        </p:nvPicPr>
        <p:blipFill>
          <a:blip r:embed="rId3" cstate="print">
            <a:lum bright="30000" contrast="-30000"/>
          </a:blip>
          <a:srcRect/>
          <a:stretch>
            <a:fillRect/>
          </a:stretch>
        </p:blipFill>
        <p:spPr bwMode="auto">
          <a:xfrm>
            <a:off x="34925" y="-26988"/>
            <a:ext cx="9140825" cy="6858001"/>
          </a:xfrm>
          <a:prstGeom prst="rect">
            <a:avLst/>
          </a:prstGeom>
          <a:noFill/>
          <a:ln w="9525">
            <a:noFill/>
            <a:miter lim="800000"/>
            <a:headEnd/>
            <a:tailEnd/>
          </a:ln>
        </p:spPr>
      </p:pic>
      <p:sp>
        <p:nvSpPr>
          <p:cNvPr id="28675" name="Textfeld 2"/>
          <p:cNvSpPr txBox="1">
            <a:spLocks noChangeArrowheads="1"/>
          </p:cNvSpPr>
          <p:nvPr/>
        </p:nvSpPr>
        <p:spPr bwMode="auto">
          <a:xfrm>
            <a:off x="611560" y="404664"/>
            <a:ext cx="7519988" cy="708025"/>
          </a:xfrm>
          <a:prstGeom prst="rect">
            <a:avLst/>
          </a:prstGeom>
          <a:noFill/>
          <a:ln w="9525">
            <a:noFill/>
            <a:miter lim="800000"/>
            <a:headEnd/>
            <a:tailEnd/>
          </a:ln>
        </p:spPr>
        <p:txBody>
          <a:bodyPr>
            <a:spAutoFit/>
          </a:bodyPr>
          <a:lstStyle/>
          <a:p>
            <a:r>
              <a:rPr lang="de-AT" sz="4000"/>
              <a:t>Quellen:</a:t>
            </a:r>
          </a:p>
        </p:txBody>
      </p:sp>
      <p:sp>
        <p:nvSpPr>
          <p:cNvPr id="28676" name="Textfeld 3"/>
          <p:cNvSpPr txBox="1">
            <a:spLocks noChangeArrowheads="1"/>
          </p:cNvSpPr>
          <p:nvPr/>
        </p:nvSpPr>
        <p:spPr bwMode="auto">
          <a:xfrm>
            <a:off x="2411413" y="2565400"/>
            <a:ext cx="6337300" cy="2308225"/>
          </a:xfrm>
          <a:prstGeom prst="rect">
            <a:avLst/>
          </a:prstGeom>
          <a:noFill/>
          <a:ln w="9525">
            <a:noFill/>
            <a:miter lim="800000"/>
            <a:headEnd/>
            <a:tailEnd/>
          </a:ln>
        </p:spPr>
        <p:txBody>
          <a:bodyPr>
            <a:spAutoFit/>
          </a:bodyPr>
          <a:lstStyle/>
          <a:p>
            <a:r>
              <a:rPr lang="de-AT" sz="3600" dirty="0">
                <a:hlinkClick r:id="rId4"/>
              </a:rPr>
              <a:t>www.julius-meindl.de</a:t>
            </a:r>
            <a:endParaRPr lang="de-AT" sz="3600" dirty="0"/>
          </a:p>
          <a:p>
            <a:r>
              <a:rPr lang="de-AT" sz="3600" dirty="0">
                <a:hlinkClick r:id="rId5"/>
              </a:rPr>
              <a:t>www.wikipedia.com</a:t>
            </a:r>
            <a:endParaRPr lang="de-AT" sz="3600" dirty="0"/>
          </a:p>
          <a:p>
            <a:r>
              <a:rPr lang="de-AT" sz="3600" dirty="0">
                <a:hlinkClick r:id="rId6"/>
              </a:rPr>
              <a:t>www.google.at</a:t>
            </a:r>
            <a:r>
              <a:rPr lang="de-AT" sz="3600" dirty="0"/>
              <a:t> </a:t>
            </a:r>
          </a:p>
          <a:p>
            <a:r>
              <a:rPr lang="de-AT" sz="3600" dirty="0">
                <a:hlinkClick r:id="rId7"/>
              </a:rPr>
              <a:t>www.wiener-kaffeehaus.at</a:t>
            </a:r>
            <a:r>
              <a:rPr lang="de-AT" sz="3600" dirty="0"/>
              <a:t> </a:t>
            </a:r>
          </a:p>
        </p:txBody>
      </p:sp>
      <p:sp>
        <p:nvSpPr>
          <p:cNvPr id="5" name="Rechteck 4"/>
          <p:cNvSpPr/>
          <p:nvPr/>
        </p:nvSpPr>
        <p:spPr>
          <a:xfrm>
            <a:off x="2483768" y="1700808"/>
            <a:ext cx="4572000" cy="646331"/>
          </a:xfrm>
          <a:prstGeom prst="rect">
            <a:avLst/>
          </a:prstGeom>
        </p:spPr>
        <p:txBody>
          <a:bodyPr>
            <a:spAutoFit/>
          </a:bodyPr>
          <a:lstStyle/>
          <a:p>
            <a:r>
              <a:rPr lang="de-AT" dirty="0" smtClean="0">
                <a:hlinkClick r:id="rId2"/>
              </a:rPr>
              <a:t>http://www.youtube.com/watch?NR=1&amp;v=Ox0NMMMvQYU&amp;feature=endscreen</a:t>
            </a:r>
            <a:r>
              <a:rPr lang="de-AT" dirty="0" smtClean="0"/>
              <a:t> </a:t>
            </a:r>
            <a:endParaRPr lang="de-AT" dirty="0"/>
          </a:p>
        </p:txBody>
      </p:sp>
      <p:sp>
        <p:nvSpPr>
          <p:cNvPr id="6" name="Textfeld 5"/>
          <p:cNvSpPr txBox="1"/>
          <p:nvPr/>
        </p:nvSpPr>
        <p:spPr>
          <a:xfrm>
            <a:off x="599930" y="1268760"/>
            <a:ext cx="8544070" cy="369332"/>
          </a:xfrm>
          <a:prstGeom prst="rect">
            <a:avLst/>
          </a:prstGeom>
          <a:noFill/>
        </p:spPr>
        <p:txBody>
          <a:bodyPr wrap="none" rtlCol="0">
            <a:spAutoFit/>
          </a:bodyPr>
          <a:lstStyle/>
          <a:p>
            <a:r>
              <a:rPr lang="de-AT" dirty="0" smtClean="0"/>
              <a:t>Link:     </a:t>
            </a:r>
            <a:r>
              <a:rPr lang="de-AT" dirty="0" smtClean="0">
                <a:hlinkClick r:id="rId2"/>
              </a:rPr>
              <a:t>http://www.youtube.com/watch?NR=1&amp;v=Ox0NMMMvQYU&amp;feature=endscreen </a:t>
            </a:r>
            <a:endParaRPr lang="de-A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endParaRPr lang="de-AT" smtClean="0"/>
          </a:p>
        </p:txBody>
      </p:sp>
      <p:sp>
        <p:nvSpPr>
          <p:cNvPr id="10243" name="Inhaltsplatzhalter 2"/>
          <p:cNvSpPr>
            <a:spLocks noGrp="1"/>
          </p:cNvSpPr>
          <p:nvPr>
            <p:ph idx="1"/>
          </p:nvPr>
        </p:nvSpPr>
        <p:spPr/>
        <p:txBody>
          <a:bodyPr/>
          <a:lstStyle/>
          <a:p>
            <a:pPr eaLnBrk="1" hangingPunct="1"/>
            <a:endParaRPr lang="de-AT" smtClean="0"/>
          </a:p>
        </p:txBody>
      </p:sp>
      <p:pic>
        <p:nvPicPr>
          <p:cNvPr id="10244" name="Picture 14" descr="http://4plusmarketingservice.files.wordpress.com/2008/09/kaffeebohne3.jpg?w=300&amp;h=200"/>
          <p:cNvPicPr>
            <a:picLocks noChangeAspect="1" noChangeArrowheads="1"/>
          </p:cNvPicPr>
          <p:nvPr/>
        </p:nvPicPr>
        <p:blipFill>
          <a:blip r:embed="rId2" cstate="print"/>
          <a:srcRect/>
          <a:stretch>
            <a:fillRect/>
          </a:stretch>
        </p:blipFill>
        <p:spPr bwMode="auto">
          <a:xfrm>
            <a:off x="0" y="0"/>
            <a:ext cx="9321800" cy="6835775"/>
          </a:xfrm>
          <a:prstGeom prst="rect">
            <a:avLst/>
          </a:prstGeom>
          <a:noFill/>
          <a:ln w="9525">
            <a:noFill/>
            <a:miter lim="800000"/>
            <a:headEnd/>
            <a:tailEnd/>
          </a:ln>
        </p:spPr>
      </p:pic>
      <p:sp>
        <p:nvSpPr>
          <p:cNvPr id="10245" name="Textfeld 4"/>
          <p:cNvSpPr txBox="1">
            <a:spLocks noChangeArrowheads="1"/>
          </p:cNvSpPr>
          <p:nvPr/>
        </p:nvSpPr>
        <p:spPr bwMode="auto">
          <a:xfrm>
            <a:off x="1043608" y="908720"/>
            <a:ext cx="5400675" cy="707886"/>
          </a:xfrm>
          <a:prstGeom prst="rect">
            <a:avLst/>
          </a:prstGeom>
          <a:noFill/>
          <a:ln w="9525">
            <a:noFill/>
            <a:miter lim="800000"/>
            <a:headEnd/>
            <a:tailEnd/>
          </a:ln>
        </p:spPr>
        <p:txBody>
          <a:bodyPr>
            <a:spAutoFit/>
          </a:bodyPr>
          <a:lstStyle/>
          <a:p>
            <a:r>
              <a:rPr lang="de-AT" sz="2000" u="sng" dirty="0"/>
              <a:t>Verlängerter Schwarzer:</a:t>
            </a:r>
          </a:p>
          <a:p>
            <a:r>
              <a:rPr lang="de-AT" sz="2000" dirty="0"/>
              <a:t>Kleiner </a:t>
            </a:r>
            <a:r>
              <a:rPr lang="de-AT" sz="2000" dirty="0" smtClean="0"/>
              <a:t>Espresso verlängert auf eine große Tasse.</a:t>
            </a:r>
            <a:endParaRPr lang="de-AT" sz="2000" dirty="0"/>
          </a:p>
        </p:txBody>
      </p:sp>
      <p:sp>
        <p:nvSpPr>
          <p:cNvPr id="10246" name="Rechteck 5"/>
          <p:cNvSpPr>
            <a:spLocks noChangeArrowheads="1"/>
          </p:cNvSpPr>
          <p:nvPr/>
        </p:nvSpPr>
        <p:spPr bwMode="auto">
          <a:xfrm>
            <a:off x="1763688" y="3573016"/>
            <a:ext cx="4572000" cy="1015663"/>
          </a:xfrm>
          <a:prstGeom prst="rect">
            <a:avLst/>
          </a:prstGeom>
          <a:noFill/>
          <a:ln w="9525">
            <a:noFill/>
            <a:miter lim="800000"/>
            <a:headEnd/>
            <a:tailEnd/>
          </a:ln>
        </p:spPr>
        <p:txBody>
          <a:bodyPr>
            <a:spAutoFit/>
          </a:bodyPr>
          <a:lstStyle/>
          <a:p>
            <a:r>
              <a:rPr lang="de-DE" sz="2000" u="sng" dirty="0"/>
              <a:t>Zubereitung:</a:t>
            </a:r>
          </a:p>
          <a:p>
            <a:r>
              <a:rPr lang="de-DE" sz="2000" dirty="0" smtClean="0"/>
              <a:t>6-8 Gramm Kaffeepulver</a:t>
            </a:r>
            <a:br>
              <a:rPr lang="de-DE" sz="2000" dirty="0" smtClean="0"/>
            </a:br>
            <a:r>
              <a:rPr lang="de-DE" sz="2000" dirty="0" smtClean="0"/>
              <a:t>in einer doppelten Espressotasse serviert</a:t>
            </a:r>
            <a:endParaRPr lang="de-DE" sz="2000" dirty="0"/>
          </a:p>
        </p:txBody>
      </p:sp>
      <p:sp>
        <p:nvSpPr>
          <p:cNvPr id="10248" name="Rechteck 7"/>
          <p:cNvSpPr>
            <a:spLocks noChangeArrowheads="1"/>
          </p:cNvSpPr>
          <p:nvPr/>
        </p:nvSpPr>
        <p:spPr bwMode="auto">
          <a:xfrm>
            <a:off x="-3175" y="12700"/>
            <a:ext cx="4336444" cy="523220"/>
          </a:xfrm>
          <a:prstGeom prst="rect">
            <a:avLst/>
          </a:prstGeom>
          <a:noFill/>
          <a:ln w="9525">
            <a:noFill/>
            <a:miter lim="800000"/>
            <a:headEnd/>
            <a:tailEnd/>
          </a:ln>
        </p:spPr>
        <p:txBody>
          <a:bodyPr wrap="none">
            <a:spAutoFit/>
          </a:bodyPr>
          <a:lstStyle/>
          <a:p>
            <a:r>
              <a:rPr lang="de-AT" sz="2800" dirty="0">
                <a:solidFill>
                  <a:srgbClr val="FF0000"/>
                </a:solidFill>
              </a:rPr>
              <a:t>Wiener-Kaffeehaus-Klassiker</a:t>
            </a:r>
          </a:p>
        </p:txBody>
      </p:sp>
      <p:sp>
        <p:nvSpPr>
          <p:cNvPr id="9" name="Textfeld 4"/>
          <p:cNvSpPr txBox="1">
            <a:spLocks noChangeArrowheads="1"/>
          </p:cNvSpPr>
          <p:nvPr/>
        </p:nvSpPr>
        <p:spPr bwMode="auto">
          <a:xfrm>
            <a:off x="1403648" y="2420888"/>
            <a:ext cx="6912768" cy="1015663"/>
          </a:xfrm>
          <a:prstGeom prst="rect">
            <a:avLst/>
          </a:prstGeom>
          <a:noFill/>
          <a:ln w="9525">
            <a:noFill/>
            <a:miter lim="800000"/>
            <a:headEnd/>
            <a:tailEnd/>
          </a:ln>
        </p:spPr>
        <p:txBody>
          <a:bodyPr wrap="square">
            <a:spAutoFit/>
          </a:bodyPr>
          <a:lstStyle/>
          <a:p>
            <a:r>
              <a:rPr lang="de-AT" sz="2000" u="sng" dirty="0"/>
              <a:t>Verlängerter </a:t>
            </a:r>
            <a:r>
              <a:rPr lang="de-AT" sz="2000" u="sng" dirty="0" smtClean="0"/>
              <a:t>Brauner :</a:t>
            </a:r>
            <a:endParaRPr lang="de-AT" sz="2000" u="sng" dirty="0"/>
          </a:p>
          <a:p>
            <a:r>
              <a:rPr lang="de-AT" sz="2000" dirty="0" smtClean="0"/>
              <a:t>Kleiner Espresso verlängert auf eine große Tasse.</a:t>
            </a:r>
          </a:p>
          <a:p>
            <a:r>
              <a:rPr lang="de-AT" sz="2000" dirty="0" smtClean="0"/>
              <a:t>Dazu Obers oder Milch </a:t>
            </a:r>
            <a:r>
              <a:rPr lang="de-AT" sz="1600" dirty="0" smtClean="0"/>
              <a:t>(kann auch separat serviert werden)</a:t>
            </a:r>
            <a:endParaRPr lang="de-AT" sz="2000" dirty="0"/>
          </a:p>
        </p:txBody>
      </p:sp>
      <p:pic>
        <p:nvPicPr>
          <p:cNvPr id="10" name="Picture 2" descr="http://www.wiener-kaffeehaus.at/pix/Schmankerl/verl-brauner-big.jpg"/>
          <p:cNvPicPr>
            <a:picLocks noChangeAspect="1" noChangeArrowheads="1"/>
          </p:cNvPicPr>
          <p:nvPr/>
        </p:nvPicPr>
        <p:blipFill>
          <a:blip r:embed="rId3" cstate="print"/>
          <a:srcRect/>
          <a:stretch>
            <a:fillRect/>
          </a:stretch>
        </p:blipFill>
        <p:spPr bwMode="auto">
          <a:xfrm>
            <a:off x="6084168" y="4365104"/>
            <a:ext cx="3237632" cy="2152878"/>
          </a:xfrm>
          <a:prstGeom prst="rect">
            <a:avLst/>
          </a:prstGeom>
          <a:noFill/>
          <a:ln w="9525">
            <a:noFill/>
            <a:miter lim="800000"/>
            <a:headEnd/>
            <a:tailEnd/>
          </a:ln>
        </p:spPr>
      </p:pic>
      <p:pic>
        <p:nvPicPr>
          <p:cNvPr id="10249" name="Picture 9"/>
          <p:cNvPicPr>
            <a:picLocks noChangeAspect="1" noChangeArrowheads="1"/>
          </p:cNvPicPr>
          <p:nvPr/>
        </p:nvPicPr>
        <p:blipFill>
          <a:blip r:embed="rId4" cstate="print"/>
          <a:srcRect/>
          <a:stretch>
            <a:fillRect/>
          </a:stretch>
        </p:blipFill>
        <p:spPr bwMode="auto">
          <a:xfrm>
            <a:off x="6300192" y="836712"/>
            <a:ext cx="152400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eaLnBrk="1" hangingPunct="1"/>
            <a:endParaRPr lang="de-AT" smtClean="0"/>
          </a:p>
        </p:txBody>
      </p:sp>
      <p:sp>
        <p:nvSpPr>
          <p:cNvPr id="12291" name="Inhaltsplatzhalter 2"/>
          <p:cNvSpPr>
            <a:spLocks noGrp="1"/>
          </p:cNvSpPr>
          <p:nvPr>
            <p:ph idx="1"/>
          </p:nvPr>
        </p:nvSpPr>
        <p:spPr/>
        <p:txBody>
          <a:bodyPr/>
          <a:lstStyle/>
          <a:p>
            <a:pPr eaLnBrk="1" hangingPunct="1"/>
            <a:endParaRPr lang="de-AT" smtClean="0"/>
          </a:p>
        </p:txBody>
      </p:sp>
      <p:sp>
        <p:nvSpPr>
          <p:cNvPr id="12292" name="Textfeld 4"/>
          <p:cNvSpPr txBox="1">
            <a:spLocks noChangeArrowheads="1"/>
          </p:cNvSpPr>
          <p:nvPr/>
        </p:nvSpPr>
        <p:spPr bwMode="auto">
          <a:xfrm>
            <a:off x="1258888" y="549275"/>
            <a:ext cx="7705725" cy="368300"/>
          </a:xfrm>
          <a:prstGeom prst="rect">
            <a:avLst/>
          </a:prstGeom>
          <a:noFill/>
          <a:ln w="9525">
            <a:noFill/>
            <a:miter lim="800000"/>
            <a:headEnd/>
            <a:tailEnd/>
          </a:ln>
        </p:spPr>
        <p:txBody>
          <a:bodyPr>
            <a:spAutoFit/>
          </a:bodyPr>
          <a:lstStyle/>
          <a:p>
            <a:endParaRPr lang="de-AT"/>
          </a:p>
        </p:txBody>
      </p:sp>
      <p:pic>
        <p:nvPicPr>
          <p:cNvPr id="12293" name="Picture 14" descr="http://4plusmarketingservice.files.wordpress.com/2008/09/kaffeebohne3.jpg?w=300&amp;h=200"/>
          <p:cNvPicPr>
            <a:picLocks noChangeAspect="1" noChangeArrowheads="1"/>
          </p:cNvPicPr>
          <p:nvPr/>
        </p:nvPicPr>
        <p:blipFill>
          <a:blip r:embed="rId2" cstate="print"/>
          <a:srcRect/>
          <a:stretch>
            <a:fillRect/>
          </a:stretch>
        </p:blipFill>
        <p:spPr bwMode="auto">
          <a:xfrm>
            <a:off x="0" y="0"/>
            <a:ext cx="9321800" cy="6835775"/>
          </a:xfrm>
          <a:prstGeom prst="rect">
            <a:avLst/>
          </a:prstGeom>
          <a:noFill/>
          <a:ln w="9525">
            <a:noFill/>
            <a:miter lim="800000"/>
            <a:headEnd/>
            <a:tailEnd/>
          </a:ln>
        </p:spPr>
      </p:pic>
      <p:sp>
        <p:nvSpPr>
          <p:cNvPr id="12294" name="Textfeld 6"/>
          <p:cNvSpPr txBox="1">
            <a:spLocks noChangeArrowheads="1"/>
          </p:cNvSpPr>
          <p:nvPr/>
        </p:nvSpPr>
        <p:spPr bwMode="auto">
          <a:xfrm>
            <a:off x="755576" y="764704"/>
            <a:ext cx="5976937" cy="708025"/>
          </a:xfrm>
          <a:prstGeom prst="rect">
            <a:avLst/>
          </a:prstGeom>
          <a:noFill/>
          <a:ln w="9525">
            <a:noFill/>
            <a:miter lim="800000"/>
            <a:headEnd/>
            <a:tailEnd/>
          </a:ln>
        </p:spPr>
        <p:txBody>
          <a:bodyPr>
            <a:spAutoFit/>
          </a:bodyPr>
          <a:lstStyle/>
          <a:p>
            <a:r>
              <a:rPr lang="de-AT" sz="2000" u="sng" dirty="0"/>
              <a:t>Großer Schwarzer:</a:t>
            </a:r>
          </a:p>
          <a:p>
            <a:r>
              <a:rPr lang="de-AT" sz="2000" dirty="0"/>
              <a:t>Doppelter </a:t>
            </a:r>
            <a:r>
              <a:rPr lang="de-AT" sz="2000" dirty="0" smtClean="0"/>
              <a:t>Espresso  oder auch Doppelmokka genannt.</a:t>
            </a:r>
            <a:endParaRPr lang="de-AT" sz="2000" dirty="0"/>
          </a:p>
        </p:txBody>
      </p:sp>
      <p:sp>
        <p:nvSpPr>
          <p:cNvPr id="12295" name="Rechteck 3"/>
          <p:cNvSpPr>
            <a:spLocks noChangeArrowheads="1"/>
          </p:cNvSpPr>
          <p:nvPr/>
        </p:nvSpPr>
        <p:spPr bwMode="auto">
          <a:xfrm>
            <a:off x="3635896" y="4509120"/>
            <a:ext cx="4572000" cy="1322387"/>
          </a:xfrm>
          <a:prstGeom prst="rect">
            <a:avLst/>
          </a:prstGeom>
          <a:noFill/>
          <a:ln w="9525">
            <a:noFill/>
            <a:miter lim="800000"/>
            <a:headEnd/>
            <a:tailEnd/>
          </a:ln>
        </p:spPr>
        <p:txBody>
          <a:bodyPr>
            <a:spAutoFit/>
          </a:bodyPr>
          <a:lstStyle/>
          <a:p>
            <a:r>
              <a:rPr lang="de-AT" sz="2000" u="sng" dirty="0"/>
              <a:t>Zubereitung:</a:t>
            </a:r>
            <a:r>
              <a:rPr lang="de-AT" sz="2000" dirty="0"/>
              <a:t/>
            </a:r>
            <a:br>
              <a:rPr lang="de-AT" sz="2000" dirty="0"/>
            </a:br>
            <a:r>
              <a:rPr lang="de-AT" sz="2000" dirty="0" smtClean="0"/>
              <a:t>12 – 16 Gramm Kaffeepulver</a:t>
            </a:r>
            <a:r>
              <a:rPr lang="de-AT" sz="2000" dirty="0"/>
              <a:t/>
            </a:r>
            <a:br>
              <a:rPr lang="de-AT" sz="2000" dirty="0"/>
            </a:br>
            <a:r>
              <a:rPr lang="de-AT" sz="2000" dirty="0"/>
              <a:t>Dichte, wieder schließende </a:t>
            </a:r>
            <a:r>
              <a:rPr lang="de-AT" sz="2000" dirty="0" smtClean="0"/>
              <a:t>„</a:t>
            </a:r>
            <a:r>
              <a:rPr lang="de-AT" sz="2000" dirty="0" err="1" smtClean="0"/>
              <a:t>Crema</a:t>
            </a:r>
            <a:r>
              <a:rPr lang="de-AT" sz="2000" dirty="0" smtClean="0"/>
              <a:t>“</a:t>
            </a:r>
            <a:r>
              <a:rPr lang="de-AT" sz="2000" dirty="0"/>
              <a:t/>
            </a:r>
            <a:br>
              <a:rPr lang="de-AT" sz="2000" dirty="0"/>
            </a:br>
            <a:endParaRPr lang="de-AT" sz="2000" dirty="0"/>
          </a:p>
        </p:txBody>
      </p:sp>
      <p:sp>
        <p:nvSpPr>
          <p:cNvPr id="12297" name="Rechteck 7"/>
          <p:cNvSpPr>
            <a:spLocks noChangeArrowheads="1"/>
          </p:cNvSpPr>
          <p:nvPr/>
        </p:nvSpPr>
        <p:spPr bwMode="auto">
          <a:xfrm>
            <a:off x="0" y="28575"/>
            <a:ext cx="4336444" cy="523220"/>
          </a:xfrm>
          <a:prstGeom prst="rect">
            <a:avLst/>
          </a:prstGeom>
          <a:noFill/>
          <a:ln w="9525">
            <a:noFill/>
            <a:miter lim="800000"/>
            <a:headEnd/>
            <a:tailEnd/>
          </a:ln>
        </p:spPr>
        <p:txBody>
          <a:bodyPr wrap="none">
            <a:spAutoFit/>
          </a:bodyPr>
          <a:lstStyle/>
          <a:p>
            <a:r>
              <a:rPr lang="de-AT" sz="2800" dirty="0">
                <a:solidFill>
                  <a:srgbClr val="FF0000"/>
                </a:solidFill>
              </a:rPr>
              <a:t>Wiener-Kaffeehaus-Klassiker</a:t>
            </a:r>
          </a:p>
        </p:txBody>
      </p:sp>
      <p:sp>
        <p:nvSpPr>
          <p:cNvPr id="10" name="Textfeld 6"/>
          <p:cNvSpPr txBox="1">
            <a:spLocks noChangeArrowheads="1"/>
          </p:cNvSpPr>
          <p:nvPr/>
        </p:nvSpPr>
        <p:spPr bwMode="auto">
          <a:xfrm>
            <a:off x="1763688" y="2996952"/>
            <a:ext cx="4824536" cy="1015663"/>
          </a:xfrm>
          <a:prstGeom prst="rect">
            <a:avLst/>
          </a:prstGeom>
          <a:noFill/>
          <a:ln w="9525">
            <a:noFill/>
            <a:miter lim="800000"/>
            <a:headEnd/>
            <a:tailEnd/>
          </a:ln>
        </p:spPr>
        <p:txBody>
          <a:bodyPr wrap="square">
            <a:spAutoFit/>
          </a:bodyPr>
          <a:lstStyle/>
          <a:p>
            <a:r>
              <a:rPr lang="de-AT" sz="2000" u="sng" dirty="0"/>
              <a:t>Großer </a:t>
            </a:r>
            <a:r>
              <a:rPr lang="de-AT" sz="2000" u="sng" dirty="0" smtClean="0"/>
              <a:t>Brauner:</a:t>
            </a:r>
            <a:endParaRPr lang="de-AT" sz="2000" u="sng" dirty="0"/>
          </a:p>
          <a:p>
            <a:r>
              <a:rPr lang="de-AT" sz="2000" dirty="0" smtClean="0"/>
              <a:t>Doppelter Espresso mit Milch oder Obers</a:t>
            </a:r>
          </a:p>
          <a:p>
            <a:r>
              <a:rPr lang="de-AT" sz="1600" dirty="0" smtClean="0"/>
              <a:t>(kann auch separat serviert werden)</a:t>
            </a:r>
            <a:r>
              <a:rPr lang="de-AT" sz="2000" dirty="0" smtClean="0"/>
              <a:t>.</a:t>
            </a:r>
            <a:endParaRPr lang="de-AT" sz="2000" dirty="0"/>
          </a:p>
        </p:txBody>
      </p:sp>
      <p:pic>
        <p:nvPicPr>
          <p:cNvPr id="12298" name="Picture 10"/>
          <p:cNvPicPr>
            <a:picLocks noChangeAspect="1" noChangeArrowheads="1"/>
          </p:cNvPicPr>
          <p:nvPr/>
        </p:nvPicPr>
        <p:blipFill>
          <a:blip r:embed="rId3" cstate="print"/>
          <a:srcRect/>
          <a:stretch>
            <a:fillRect/>
          </a:stretch>
        </p:blipFill>
        <p:spPr bwMode="auto">
          <a:xfrm>
            <a:off x="6444208" y="1196752"/>
            <a:ext cx="1584176" cy="1336649"/>
          </a:xfrm>
          <a:prstGeom prst="rect">
            <a:avLst/>
          </a:prstGeom>
          <a:noFill/>
          <a:ln w="9525">
            <a:noFill/>
            <a:miter lim="800000"/>
            <a:headEnd/>
            <a:tailEnd/>
          </a:ln>
        </p:spPr>
      </p:pic>
      <p:pic>
        <p:nvPicPr>
          <p:cNvPr id="12299" name="Picture 11"/>
          <p:cNvPicPr>
            <a:picLocks noChangeAspect="1" noChangeArrowheads="1"/>
          </p:cNvPicPr>
          <p:nvPr/>
        </p:nvPicPr>
        <p:blipFill>
          <a:blip r:embed="rId4" cstate="print"/>
          <a:srcRect/>
          <a:stretch>
            <a:fillRect/>
          </a:stretch>
        </p:blipFill>
        <p:spPr bwMode="auto">
          <a:xfrm>
            <a:off x="6300192" y="3140968"/>
            <a:ext cx="152400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eaLnBrk="1" hangingPunct="1"/>
            <a:endParaRPr lang="de-AT" smtClean="0"/>
          </a:p>
        </p:txBody>
      </p:sp>
      <p:sp>
        <p:nvSpPr>
          <p:cNvPr id="5123" name="Inhaltsplatzhalter 5"/>
          <p:cNvSpPr>
            <a:spLocks noGrp="1"/>
          </p:cNvSpPr>
          <p:nvPr>
            <p:ph idx="1"/>
          </p:nvPr>
        </p:nvSpPr>
        <p:spPr/>
        <p:txBody>
          <a:bodyPr/>
          <a:lstStyle/>
          <a:p>
            <a:pPr eaLnBrk="1" hangingPunct="1"/>
            <a:endParaRPr lang="de-AT" smtClean="0"/>
          </a:p>
        </p:txBody>
      </p:sp>
      <p:pic>
        <p:nvPicPr>
          <p:cNvPr id="5124" name="Picture 14" descr="http://4plusmarketingservice.files.wordpress.com/2008/09/kaffeebohne3.jpg?w=300&amp;h=200"/>
          <p:cNvPicPr>
            <a:picLocks noChangeAspect="1" noChangeArrowheads="1"/>
          </p:cNvPicPr>
          <p:nvPr/>
        </p:nvPicPr>
        <p:blipFill>
          <a:blip r:embed="rId2" cstate="print"/>
          <a:srcRect/>
          <a:stretch>
            <a:fillRect/>
          </a:stretch>
        </p:blipFill>
        <p:spPr bwMode="auto">
          <a:xfrm>
            <a:off x="0" y="22225"/>
            <a:ext cx="9321800" cy="6835775"/>
          </a:xfrm>
          <a:prstGeom prst="rect">
            <a:avLst/>
          </a:prstGeom>
          <a:noFill/>
          <a:ln w="9525">
            <a:noFill/>
            <a:miter lim="800000"/>
            <a:headEnd/>
            <a:tailEnd/>
          </a:ln>
        </p:spPr>
      </p:pic>
      <p:sp>
        <p:nvSpPr>
          <p:cNvPr id="5125" name="Rechteck 7"/>
          <p:cNvSpPr>
            <a:spLocks noChangeArrowheads="1"/>
          </p:cNvSpPr>
          <p:nvPr/>
        </p:nvSpPr>
        <p:spPr bwMode="auto">
          <a:xfrm>
            <a:off x="881063" y="404813"/>
            <a:ext cx="4572000" cy="1016000"/>
          </a:xfrm>
          <a:prstGeom prst="rect">
            <a:avLst/>
          </a:prstGeom>
          <a:noFill/>
          <a:ln w="9525">
            <a:noFill/>
            <a:miter lim="800000"/>
            <a:headEnd/>
            <a:tailEnd/>
          </a:ln>
        </p:spPr>
        <p:txBody>
          <a:bodyPr>
            <a:spAutoFit/>
          </a:bodyPr>
          <a:lstStyle/>
          <a:p>
            <a:r>
              <a:rPr lang="de-AT" sz="2000" u="sng"/>
              <a:t>Einspänner: </a:t>
            </a:r>
          </a:p>
          <a:p>
            <a:r>
              <a:rPr lang="de-AT" sz="2000"/>
              <a:t> Kleiner Espresso mit Schlagobershaube und Staubzucker bestreut, im Glas serviert </a:t>
            </a:r>
            <a:endParaRPr lang="de-AT" sz="2000" u="sng"/>
          </a:p>
        </p:txBody>
      </p:sp>
      <p:sp>
        <p:nvSpPr>
          <p:cNvPr id="5126" name="Rechteck 8"/>
          <p:cNvSpPr>
            <a:spLocks noChangeArrowheads="1"/>
          </p:cNvSpPr>
          <p:nvPr/>
        </p:nvSpPr>
        <p:spPr bwMode="auto">
          <a:xfrm>
            <a:off x="1825625" y="1782763"/>
            <a:ext cx="4572000" cy="1631950"/>
          </a:xfrm>
          <a:prstGeom prst="rect">
            <a:avLst/>
          </a:prstGeom>
          <a:noFill/>
          <a:ln w="9525">
            <a:noFill/>
            <a:miter lim="800000"/>
            <a:headEnd/>
            <a:tailEnd/>
          </a:ln>
        </p:spPr>
        <p:txBody>
          <a:bodyPr>
            <a:spAutoFit/>
          </a:bodyPr>
          <a:lstStyle/>
          <a:p>
            <a:r>
              <a:rPr lang="de-AT" sz="2000" u="sng"/>
              <a:t>Zubereitung:</a:t>
            </a:r>
            <a:r>
              <a:rPr lang="de-AT" sz="2000"/>
              <a:t/>
            </a:r>
            <a:br>
              <a:rPr lang="de-AT" sz="2000"/>
            </a:br>
            <a:r>
              <a:rPr lang="de-AT" sz="2000"/>
              <a:t>Doppelter Espresso verlängert mit 3cl Wasser</a:t>
            </a:r>
            <a:br>
              <a:rPr lang="de-AT" sz="2000"/>
            </a:br>
            <a:r>
              <a:rPr lang="de-AT" sz="2000"/>
              <a:t>Schlagobers obenauf</a:t>
            </a:r>
            <a:br>
              <a:rPr lang="de-AT" sz="2000"/>
            </a:br>
            <a:endParaRPr lang="de-AT" sz="2000"/>
          </a:p>
        </p:txBody>
      </p:sp>
      <p:pic>
        <p:nvPicPr>
          <p:cNvPr id="5127" name="Picture 16" descr="http://www.juliusmeinl.de/deutsch/MDB/kaffeerezepte/fiaker.jpg"/>
          <p:cNvPicPr>
            <a:picLocks noChangeAspect="1" noChangeArrowheads="1"/>
          </p:cNvPicPr>
          <p:nvPr/>
        </p:nvPicPr>
        <p:blipFill>
          <a:blip r:embed="rId3" cstate="print"/>
          <a:srcRect/>
          <a:stretch>
            <a:fillRect/>
          </a:stretch>
        </p:blipFill>
        <p:spPr bwMode="auto">
          <a:xfrm>
            <a:off x="3581400" y="1916113"/>
            <a:ext cx="6905625" cy="4627562"/>
          </a:xfrm>
          <a:prstGeom prst="rect">
            <a:avLst/>
          </a:prstGeom>
          <a:noFill/>
          <a:ln w="9525">
            <a:noFill/>
            <a:miter lim="800000"/>
            <a:headEnd/>
            <a:tailEnd/>
          </a:ln>
        </p:spPr>
      </p:pic>
      <p:sp>
        <p:nvSpPr>
          <p:cNvPr id="11" name="Geschweifte Klammer links 10"/>
          <p:cNvSpPr/>
          <p:nvPr/>
        </p:nvSpPr>
        <p:spPr>
          <a:xfrm>
            <a:off x="3581400" y="4230688"/>
            <a:ext cx="1871663" cy="846137"/>
          </a:xfrm>
          <a:prstGeom prst="leftBrace">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AT"/>
          </a:p>
        </p:txBody>
      </p:sp>
      <p:sp>
        <p:nvSpPr>
          <p:cNvPr id="5129" name="Textfeld 11"/>
          <p:cNvSpPr txBox="1">
            <a:spLocks noChangeArrowheads="1"/>
          </p:cNvSpPr>
          <p:nvPr/>
        </p:nvSpPr>
        <p:spPr bwMode="auto">
          <a:xfrm>
            <a:off x="2501900" y="4452938"/>
            <a:ext cx="1655763" cy="400050"/>
          </a:xfrm>
          <a:prstGeom prst="rect">
            <a:avLst/>
          </a:prstGeom>
          <a:noFill/>
          <a:ln w="9525">
            <a:noFill/>
            <a:miter lim="800000"/>
            <a:headEnd/>
            <a:tailEnd/>
          </a:ln>
        </p:spPr>
        <p:txBody>
          <a:bodyPr>
            <a:spAutoFit/>
          </a:bodyPr>
          <a:lstStyle/>
          <a:p>
            <a:r>
              <a:rPr lang="de-AT" sz="2000"/>
              <a:t>Espresso</a:t>
            </a:r>
          </a:p>
        </p:txBody>
      </p:sp>
      <p:sp>
        <p:nvSpPr>
          <p:cNvPr id="13" name="Geschweifte Klammer links 12"/>
          <p:cNvSpPr/>
          <p:nvPr/>
        </p:nvSpPr>
        <p:spPr>
          <a:xfrm>
            <a:off x="4787900" y="3363913"/>
            <a:ext cx="665163" cy="865187"/>
          </a:xfrm>
          <a:prstGeom prst="leftBrace">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AT"/>
          </a:p>
        </p:txBody>
      </p:sp>
      <p:sp>
        <p:nvSpPr>
          <p:cNvPr id="5131" name="Textfeld 13"/>
          <p:cNvSpPr txBox="1">
            <a:spLocks noChangeArrowheads="1"/>
          </p:cNvSpPr>
          <p:nvPr/>
        </p:nvSpPr>
        <p:spPr bwMode="auto">
          <a:xfrm>
            <a:off x="2627313" y="3597275"/>
            <a:ext cx="2160587" cy="400050"/>
          </a:xfrm>
          <a:prstGeom prst="rect">
            <a:avLst/>
          </a:prstGeom>
          <a:noFill/>
          <a:ln w="9525">
            <a:noFill/>
            <a:miter lim="800000"/>
            <a:headEnd/>
            <a:tailEnd/>
          </a:ln>
        </p:spPr>
        <p:txBody>
          <a:bodyPr>
            <a:spAutoFit/>
          </a:bodyPr>
          <a:lstStyle/>
          <a:p>
            <a:r>
              <a:rPr lang="de-AT" sz="2000"/>
              <a:t>Schlagobershaube</a:t>
            </a:r>
          </a:p>
        </p:txBody>
      </p:sp>
      <p:sp>
        <p:nvSpPr>
          <p:cNvPr id="5132" name="Rechteck 2"/>
          <p:cNvSpPr>
            <a:spLocks noChangeArrowheads="1"/>
          </p:cNvSpPr>
          <p:nvPr/>
        </p:nvSpPr>
        <p:spPr bwMode="auto">
          <a:xfrm>
            <a:off x="0" y="34925"/>
            <a:ext cx="4336444" cy="523220"/>
          </a:xfrm>
          <a:prstGeom prst="rect">
            <a:avLst/>
          </a:prstGeom>
          <a:noFill/>
          <a:ln w="9525">
            <a:noFill/>
            <a:miter lim="800000"/>
            <a:headEnd/>
            <a:tailEnd/>
          </a:ln>
        </p:spPr>
        <p:txBody>
          <a:bodyPr wrap="none">
            <a:spAutoFit/>
          </a:bodyPr>
          <a:lstStyle/>
          <a:p>
            <a:r>
              <a:rPr lang="de-AT" sz="2800" dirty="0">
                <a:solidFill>
                  <a:srgbClr val="FF0000"/>
                </a:solidFill>
              </a:rPr>
              <a:t>Wiener-Kaffeehaus-Klassiker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endParaRPr lang="de-AT" smtClean="0"/>
          </a:p>
        </p:txBody>
      </p:sp>
      <p:sp>
        <p:nvSpPr>
          <p:cNvPr id="7171" name="Inhaltsplatzhalter 2"/>
          <p:cNvSpPr>
            <a:spLocks noGrp="1"/>
          </p:cNvSpPr>
          <p:nvPr>
            <p:ph idx="1"/>
          </p:nvPr>
        </p:nvSpPr>
        <p:spPr/>
        <p:txBody>
          <a:bodyPr/>
          <a:lstStyle/>
          <a:p>
            <a:pPr eaLnBrk="1" hangingPunct="1"/>
            <a:endParaRPr lang="de-AT" smtClean="0"/>
          </a:p>
        </p:txBody>
      </p:sp>
      <p:pic>
        <p:nvPicPr>
          <p:cNvPr id="7172" name="Picture 14" descr="http://4plusmarketingservice.files.wordpress.com/2008/09/kaffeebohne3.jpg?w=300&amp;h=200"/>
          <p:cNvPicPr>
            <a:picLocks noChangeAspect="1" noChangeArrowheads="1"/>
          </p:cNvPicPr>
          <p:nvPr/>
        </p:nvPicPr>
        <p:blipFill>
          <a:blip r:embed="rId2" cstate="print"/>
          <a:srcRect/>
          <a:stretch>
            <a:fillRect/>
          </a:stretch>
        </p:blipFill>
        <p:spPr bwMode="auto">
          <a:xfrm>
            <a:off x="0" y="22225"/>
            <a:ext cx="9321800" cy="6835775"/>
          </a:xfrm>
          <a:prstGeom prst="rect">
            <a:avLst/>
          </a:prstGeom>
          <a:noFill/>
          <a:ln w="9525">
            <a:noFill/>
            <a:miter lim="800000"/>
            <a:headEnd/>
            <a:tailEnd/>
          </a:ln>
        </p:spPr>
      </p:pic>
      <p:sp>
        <p:nvSpPr>
          <p:cNvPr id="7173" name="Textfeld 4"/>
          <p:cNvSpPr txBox="1">
            <a:spLocks noChangeArrowheads="1"/>
          </p:cNvSpPr>
          <p:nvPr/>
        </p:nvSpPr>
        <p:spPr bwMode="auto">
          <a:xfrm>
            <a:off x="395536" y="548680"/>
            <a:ext cx="6408738" cy="706438"/>
          </a:xfrm>
          <a:prstGeom prst="rect">
            <a:avLst/>
          </a:prstGeom>
          <a:noFill/>
          <a:ln w="9525">
            <a:noFill/>
            <a:miter lim="800000"/>
            <a:headEnd/>
            <a:tailEnd/>
          </a:ln>
        </p:spPr>
        <p:txBody>
          <a:bodyPr>
            <a:spAutoFit/>
          </a:bodyPr>
          <a:lstStyle/>
          <a:p>
            <a:r>
              <a:rPr lang="de-AT" sz="2000" u="sng" dirty="0"/>
              <a:t>Kapuziner:</a:t>
            </a:r>
          </a:p>
          <a:p>
            <a:r>
              <a:rPr lang="de-AT" sz="2000" dirty="0"/>
              <a:t>Kleiner Espresso mit kleiner Menge Obers dunkelbraun</a:t>
            </a:r>
          </a:p>
        </p:txBody>
      </p:sp>
      <p:sp>
        <p:nvSpPr>
          <p:cNvPr id="7175" name="Rechteck 5"/>
          <p:cNvSpPr>
            <a:spLocks noChangeArrowheads="1"/>
          </p:cNvSpPr>
          <p:nvPr/>
        </p:nvSpPr>
        <p:spPr bwMode="auto">
          <a:xfrm>
            <a:off x="1259632" y="1268760"/>
            <a:ext cx="4572000" cy="1323975"/>
          </a:xfrm>
          <a:prstGeom prst="rect">
            <a:avLst/>
          </a:prstGeom>
          <a:noFill/>
          <a:ln w="9525">
            <a:noFill/>
            <a:miter lim="800000"/>
            <a:headEnd/>
            <a:tailEnd/>
          </a:ln>
        </p:spPr>
        <p:txBody>
          <a:bodyPr>
            <a:spAutoFit/>
          </a:bodyPr>
          <a:lstStyle/>
          <a:p>
            <a:r>
              <a:rPr lang="de-AT" sz="2000" u="sng" dirty="0"/>
              <a:t>Zubereitung:</a:t>
            </a:r>
            <a:r>
              <a:rPr lang="de-AT" sz="2000" dirty="0"/>
              <a:t/>
            </a:r>
            <a:br>
              <a:rPr lang="de-AT" sz="2000" dirty="0"/>
            </a:br>
            <a:r>
              <a:rPr lang="de-AT" sz="2000" dirty="0"/>
              <a:t>Espresso mit ein </a:t>
            </a:r>
            <a:r>
              <a:rPr lang="de-AT" sz="2000" dirty="0" smtClean="0"/>
              <a:t>bis drei Tropfen </a:t>
            </a:r>
            <a:r>
              <a:rPr lang="de-AT" sz="2000" dirty="0"/>
              <a:t>Kaffeeobers - sodass die braune Färbung der Kutte eines Kapuzinermönchs gleicht</a:t>
            </a:r>
          </a:p>
        </p:txBody>
      </p:sp>
      <p:sp>
        <p:nvSpPr>
          <p:cNvPr id="7180" name="Rechteck 10"/>
          <p:cNvSpPr>
            <a:spLocks noChangeArrowheads="1"/>
          </p:cNvSpPr>
          <p:nvPr/>
        </p:nvSpPr>
        <p:spPr bwMode="auto">
          <a:xfrm>
            <a:off x="0" y="-1588"/>
            <a:ext cx="4336444" cy="523220"/>
          </a:xfrm>
          <a:prstGeom prst="rect">
            <a:avLst/>
          </a:prstGeom>
          <a:noFill/>
          <a:ln w="9525">
            <a:noFill/>
            <a:miter lim="800000"/>
            <a:headEnd/>
            <a:tailEnd/>
          </a:ln>
        </p:spPr>
        <p:txBody>
          <a:bodyPr wrap="none">
            <a:spAutoFit/>
          </a:bodyPr>
          <a:lstStyle/>
          <a:p>
            <a:r>
              <a:rPr lang="de-AT" sz="2800" dirty="0">
                <a:solidFill>
                  <a:srgbClr val="FF0000"/>
                </a:solidFill>
              </a:rPr>
              <a:t>Wiener-Kaffeehaus-Klassiker</a:t>
            </a:r>
          </a:p>
        </p:txBody>
      </p:sp>
      <p:pic>
        <p:nvPicPr>
          <p:cNvPr id="7181" name="Picture 13"/>
          <p:cNvPicPr>
            <a:picLocks noChangeAspect="1" noChangeArrowheads="1"/>
          </p:cNvPicPr>
          <p:nvPr/>
        </p:nvPicPr>
        <p:blipFill>
          <a:blip r:embed="rId3" cstate="print"/>
          <a:srcRect/>
          <a:stretch>
            <a:fillRect/>
          </a:stretch>
        </p:blipFill>
        <p:spPr bwMode="auto">
          <a:xfrm>
            <a:off x="6300192" y="188640"/>
            <a:ext cx="1512168" cy="1879230"/>
          </a:xfrm>
          <a:prstGeom prst="rect">
            <a:avLst/>
          </a:prstGeom>
          <a:noFill/>
          <a:ln w="9525">
            <a:noFill/>
            <a:miter lim="800000"/>
            <a:headEnd/>
            <a:tailEnd/>
          </a:ln>
        </p:spPr>
      </p:pic>
      <p:pic>
        <p:nvPicPr>
          <p:cNvPr id="7182" name="Picture 14"/>
          <p:cNvPicPr>
            <a:picLocks noChangeAspect="1" noChangeArrowheads="1"/>
          </p:cNvPicPr>
          <p:nvPr/>
        </p:nvPicPr>
        <p:blipFill>
          <a:blip r:embed="rId4" cstate="print"/>
          <a:srcRect/>
          <a:stretch>
            <a:fillRect/>
          </a:stretch>
        </p:blipFill>
        <p:spPr bwMode="auto">
          <a:xfrm>
            <a:off x="5652120" y="1340768"/>
            <a:ext cx="1766007" cy="1565324"/>
          </a:xfrm>
          <a:prstGeom prst="rect">
            <a:avLst/>
          </a:prstGeom>
          <a:noFill/>
          <a:ln w="9525">
            <a:noFill/>
            <a:miter lim="800000"/>
            <a:headEnd/>
            <a:tailEnd/>
          </a:ln>
        </p:spPr>
      </p:pic>
      <p:sp>
        <p:nvSpPr>
          <p:cNvPr id="15" name="Textfeld 5"/>
          <p:cNvSpPr txBox="1">
            <a:spLocks noChangeArrowheads="1"/>
          </p:cNvSpPr>
          <p:nvPr/>
        </p:nvSpPr>
        <p:spPr bwMode="auto">
          <a:xfrm>
            <a:off x="1619672" y="3140968"/>
            <a:ext cx="5545137" cy="708025"/>
          </a:xfrm>
          <a:prstGeom prst="rect">
            <a:avLst/>
          </a:prstGeom>
          <a:noFill/>
          <a:ln w="9525">
            <a:noFill/>
            <a:miter lim="800000"/>
            <a:headEnd/>
            <a:tailEnd/>
          </a:ln>
        </p:spPr>
        <p:txBody>
          <a:bodyPr>
            <a:spAutoFit/>
          </a:bodyPr>
          <a:lstStyle/>
          <a:p>
            <a:r>
              <a:rPr lang="de-AT" sz="2000" u="sng" dirty="0"/>
              <a:t>Franziskaner:</a:t>
            </a:r>
          </a:p>
          <a:p>
            <a:r>
              <a:rPr lang="de-AT" sz="2000" dirty="0"/>
              <a:t>Sehr helle Melange mit </a:t>
            </a:r>
            <a:r>
              <a:rPr lang="de-AT" sz="2000" dirty="0" err="1"/>
              <a:t>Schlagobershaube</a:t>
            </a:r>
            <a:endParaRPr lang="de-AT" sz="2000" dirty="0"/>
          </a:p>
        </p:txBody>
      </p:sp>
      <p:pic>
        <p:nvPicPr>
          <p:cNvPr id="7183" name="Picture 15"/>
          <p:cNvPicPr>
            <a:picLocks noChangeAspect="1" noChangeArrowheads="1"/>
          </p:cNvPicPr>
          <p:nvPr/>
        </p:nvPicPr>
        <p:blipFill>
          <a:blip r:embed="rId5" cstate="print"/>
          <a:srcRect/>
          <a:stretch>
            <a:fillRect/>
          </a:stretch>
        </p:blipFill>
        <p:spPr bwMode="auto">
          <a:xfrm>
            <a:off x="6732240" y="4221088"/>
            <a:ext cx="1944216" cy="1829098"/>
          </a:xfrm>
          <a:prstGeom prst="rect">
            <a:avLst/>
          </a:prstGeom>
          <a:noFill/>
          <a:ln w="9525">
            <a:noFill/>
            <a:miter lim="800000"/>
            <a:headEnd/>
            <a:tailEnd/>
          </a:ln>
        </p:spPr>
      </p:pic>
      <p:sp>
        <p:nvSpPr>
          <p:cNvPr id="17" name="Rechteck 6"/>
          <p:cNvSpPr>
            <a:spLocks noChangeArrowheads="1"/>
          </p:cNvSpPr>
          <p:nvPr/>
        </p:nvSpPr>
        <p:spPr bwMode="auto">
          <a:xfrm>
            <a:off x="2699792" y="3933056"/>
            <a:ext cx="4572000" cy="1323975"/>
          </a:xfrm>
          <a:prstGeom prst="rect">
            <a:avLst/>
          </a:prstGeom>
          <a:noFill/>
          <a:ln w="9525">
            <a:noFill/>
            <a:miter lim="800000"/>
            <a:headEnd/>
            <a:tailEnd/>
          </a:ln>
        </p:spPr>
        <p:txBody>
          <a:bodyPr>
            <a:spAutoFit/>
          </a:bodyPr>
          <a:lstStyle/>
          <a:p>
            <a:r>
              <a:rPr lang="de-AT" sz="2000" u="sng" dirty="0"/>
              <a:t>Zubereitung:</a:t>
            </a:r>
            <a:r>
              <a:rPr lang="de-AT" sz="2000" dirty="0"/>
              <a:t/>
            </a:r>
            <a:br>
              <a:rPr lang="de-AT" sz="2000" dirty="0"/>
            </a:br>
            <a:r>
              <a:rPr lang="de-AT" sz="2000" dirty="0"/>
              <a:t>Espresso mit etwas heißer Milch und </a:t>
            </a:r>
            <a:r>
              <a:rPr lang="de-AT" sz="2000" dirty="0" err="1"/>
              <a:t>Schlagobershaube</a:t>
            </a:r>
            <a:r>
              <a:rPr lang="de-AT" sz="2000" dirty="0"/>
              <a:t/>
            </a:r>
            <a:br>
              <a:rPr lang="de-AT" sz="2000" dirty="0"/>
            </a:br>
            <a:endParaRPr lang="de-AT"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endParaRPr lang="de-AT" smtClean="0"/>
          </a:p>
        </p:txBody>
      </p:sp>
      <p:sp>
        <p:nvSpPr>
          <p:cNvPr id="8195" name="Inhaltsplatzhalter 2"/>
          <p:cNvSpPr>
            <a:spLocks noGrp="1"/>
          </p:cNvSpPr>
          <p:nvPr>
            <p:ph idx="1"/>
          </p:nvPr>
        </p:nvSpPr>
        <p:spPr/>
        <p:txBody>
          <a:bodyPr/>
          <a:lstStyle/>
          <a:p>
            <a:pPr eaLnBrk="1" hangingPunct="1"/>
            <a:endParaRPr lang="de-AT" smtClean="0"/>
          </a:p>
        </p:txBody>
      </p:sp>
      <p:pic>
        <p:nvPicPr>
          <p:cNvPr id="8196" name="Picture 14" descr="http://4plusmarketingservice.files.wordpress.com/2008/09/kaffeebohne3.jpg?w=300&amp;h=200"/>
          <p:cNvPicPr>
            <a:picLocks noChangeAspect="1" noChangeArrowheads="1"/>
          </p:cNvPicPr>
          <p:nvPr/>
        </p:nvPicPr>
        <p:blipFill>
          <a:blip r:embed="rId2" cstate="print"/>
          <a:srcRect/>
          <a:stretch>
            <a:fillRect/>
          </a:stretch>
        </p:blipFill>
        <p:spPr bwMode="auto">
          <a:xfrm>
            <a:off x="0" y="0"/>
            <a:ext cx="9321800" cy="6835775"/>
          </a:xfrm>
          <a:prstGeom prst="rect">
            <a:avLst/>
          </a:prstGeom>
          <a:noFill/>
          <a:ln w="9525">
            <a:noFill/>
            <a:miter lim="800000"/>
            <a:headEnd/>
            <a:tailEnd/>
          </a:ln>
        </p:spPr>
      </p:pic>
      <p:sp>
        <p:nvSpPr>
          <p:cNvPr id="8198" name="Rechteck 6"/>
          <p:cNvSpPr>
            <a:spLocks noChangeArrowheads="1"/>
          </p:cNvSpPr>
          <p:nvPr/>
        </p:nvSpPr>
        <p:spPr bwMode="auto">
          <a:xfrm>
            <a:off x="1403648" y="1340768"/>
            <a:ext cx="4572000" cy="1016000"/>
          </a:xfrm>
          <a:prstGeom prst="rect">
            <a:avLst/>
          </a:prstGeom>
          <a:noFill/>
          <a:ln w="9525">
            <a:noFill/>
            <a:miter lim="800000"/>
            <a:headEnd/>
            <a:tailEnd/>
          </a:ln>
        </p:spPr>
        <p:txBody>
          <a:bodyPr>
            <a:spAutoFit/>
          </a:bodyPr>
          <a:lstStyle/>
          <a:p>
            <a:r>
              <a:rPr lang="de-AT" sz="2000" u="sng" dirty="0"/>
              <a:t>Zubereitung:</a:t>
            </a:r>
            <a:r>
              <a:rPr lang="de-AT" sz="2000" dirty="0"/>
              <a:t/>
            </a:r>
            <a:br>
              <a:rPr lang="de-AT" sz="2000" dirty="0"/>
            </a:br>
            <a:r>
              <a:rPr lang="de-AT" sz="2000" dirty="0"/>
              <a:t>Espresso mit cremig geschäumter Milch und etwas feinporigem Milchschaum</a:t>
            </a:r>
          </a:p>
        </p:txBody>
      </p:sp>
      <p:pic>
        <p:nvPicPr>
          <p:cNvPr id="8201" name="Picture 9"/>
          <p:cNvPicPr>
            <a:picLocks noChangeAspect="1" noChangeArrowheads="1"/>
          </p:cNvPicPr>
          <p:nvPr/>
        </p:nvPicPr>
        <p:blipFill>
          <a:blip r:embed="rId3" cstate="print"/>
          <a:srcRect/>
          <a:stretch>
            <a:fillRect/>
          </a:stretch>
        </p:blipFill>
        <p:spPr bwMode="auto">
          <a:xfrm>
            <a:off x="5868143" y="1052736"/>
            <a:ext cx="1990039" cy="1872208"/>
          </a:xfrm>
          <a:prstGeom prst="rect">
            <a:avLst/>
          </a:prstGeom>
          <a:noFill/>
          <a:ln w="9525">
            <a:noFill/>
            <a:miter lim="800000"/>
            <a:headEnd/>
            <a:tailEnd/>
          </a:ln>
        </p:spPr>
      </p:pic>
      <p:sp>
        <p:nvSpPr>
          <p:cNvPr id="8200" name="Rechteck 3"/>
          <p:cNvSpPr>
            <a:spLocks noChangeArrowheads="1"/>
          </p:cNvSpPr>
          <p:nvPr/>
        </p:nvSpPr>
        <p:spPr bwMode="auto">
          <a:xfrm>
            <a:off x="-15875" y="12700"/>
            <a:ext cx="4336444" cy="523220"/>
          </a:xfrm>
          <a:prstGeom prst="rect">
            <a:avLst/>
          </a:prstGeom>
          <a:noFill/>
          <a:ln w="9525">
            <a:noFill/>
            <a:miter lim="800000"/>
            <a:headEnd/>
            <a:tailEnd/>
          </a:ln>
        </p:spPr>
        <p:txBody>
          <a:bodyPr wrap="none">
            <a:spAutoFit/>
          </a:bodyPr>
          <a:lstStyle/>
          <a:p>
            <a:r>
              <a:rPr lang="de-AT" sz="2800" dirty="0">
                <a:solidFill>
                  <a:srgbClr val="FF0000"/>
                </a:solidFill>
              </a:rPr>
              <a:t>Wiener-Kaffeehaus-Klassiker</a:t>
            </a:r>
          </a:p>
        </p:txBody>
      </p:sp>
      <p:sp>
        <p:nvSpPr>
          <p:cNvPr id="10" name="Textfeld 2"/>
          <p:cNvSpPr txBox="1">
            <a:spLocks noChangeArrowheads="1"/>
          </p:cNvSpPr>
          <p:nvPr/>
        </p:nvSpPr>
        <p:spPr bwMode="auto">
          <a:xfrm>
            <a:off x="1835696" y="2780928"/>
            <a:ext cx="2592387" cy="400110"/>
          </a:xfrm>
          <a:prstGeom prst="rect">
            <a:avLst/>
          </a:prstGeom>
          <a:noFill/>
          <a:ln w="9525">
            <a:noFill/>
            <a:miter lim="800000"/>
            <a:headEnd/>
            <a:tailEnd/>
          </a:ln>
        </p:spPr>
        <p:txBody>
          <a:bodyPr>
            <a:spAutoFit/>
          </a:bodyPr>
          <a:lstStyle/>
          <a:p>
            <a:r>
              <a:rPr lang="de-AT" sz="2000" u="sng" dirty="0"/>
              <a:t>Kaisermelange</a:t>
            </a:r>
          </a:p>
        </p:txBody>
      </p:sp>
      <p:sp>
        <p:nvSpPr>
          <p:cNvPr id="11" name="Textfeld 8"/>
          <p:cNvSpPr txBox="1">
            <a:spLocks noChangeArrowheads="1"/>
          </p:cNvSpPr>
          <p:nvPr/>
        </p:nvSpPr>
        <p:spPr bwMode="auto">
          <a:xfrm>
            <a:off x="1763688" y="3140968"/>
            <a:ext cx="6984776" cy="861774"/>
          </a:xfrm>
          <a:prstGeom prst="rect">
            <a:avLst/>
          </a:prstGeom>
          <a:noFill/>
          <a:ln w="9525">
            <a:noFill/>
            <a:miter lim="800000"/>
            <a:headEnd/>
            <a:tailEnd/>
          </a:ln>
        </p:spPr>
        <p:txBody>
          <a:bodyPr wrap="square">
            <a:spAutoFit/>
          </a:bodyPr>
          <a:lstStyle/>
          <a:p>
            <a:r>
              <a:rPr lang="de-AT" dirty="0"/>
              <a:t>Verlängerter kleiner Espresso, mit geschlagenem Eidotter und </a:t>
            </a:r>
            <a:r>
              <a:rPr lang="de-AT" dirty="0" smtClean="0"/>
              <a:t>Honig auf Wunsch mit Zucker verquirlt</a:t>
            </a:r>
            <a:r>
              <a:rPr lang="de-AT" sz="1400" dirty="0" smtClean="0"/>
              <a:t> </a:t>
            </a:r>
            <a:r>
              <a:rPr lang="de-AT" dirty="0" smtClean="0"/>
              <a:t> in etwas halbgeschlagenem Schlagobers,</a:t>
            </a:r>
            <a:r>
              <a:rPr lang="de-AT" sz="1400" dirty="0" smtClean="0"/>
              <a:t>.</a:t>
            </a:r>
          </a:p>
          <a:p>
            <a:r>
              <a:rPr lang="de-AT" sz="1400" dirty="0" smtClean="0"/>
              <a:t>(heute wird oft als Alternative Eierlikör angeboten)</a:t>
            </a:r>
            <a:endParaRPr lang="de-AT" dirty="0"/>
          </a:p>
        </p:txBody>
      </p:sp>
      <p:sp>
        <p:nvSpPr>
          <p:cNvPr id="12" name="Rechteck 11"/>
          <p:cNvSpPr/>
          <p:nvPr/>
        </p:nvSpPr>
        <p:spPr>
          <a:xfrm>
            <a:off x="3491880" y="4293096"/>
            <a:ext cx="5652120" cy="2031325"/>
          </a:xfrm>
          <a:prstGeom prst="rect">
            <a:avLst/>
          </a:prstGeom>
        </p:spPr>
        <p:txBody>
          <a:bodyPr wrap="square">
            <a:spAutoFit/>
          </a:bodyPr>
          <a:lstStyle/>
          <a:p>
            <a:r>
              <a:rPr lang="de-AT" sz="1400" b="1" dirty="0" smtClean="0"/>
              <a:t>Sie brauchen:</a:t>
            </a:r>
            <a:r>
              <a:rPr lang="de-AT" sz="1400" dirty="0" smtClean="0"/>
              <a:t> Eigelb; Sahne; starken Kaffee; Weinbrand; Zucker</a:t>
            </a:r>
          </a:p>
          <a:p>
            <a:r>
              <a:rPr lang="de-AT" sz="1400" dirty="0" smtClean="0"/>
              <a:t>Pro Portion brauchen sie ein Eigelb. Dieses geben sie mit einem </a:t>
            </a:r>
            <a:r>
              <a:rPr lang="de-AT" sz="1400" dirty="0" err="1" smtClean="0"/>
              <a:t>Schuß</a:t>
            </a:r>
            <a:r>
              <a:rPr lang="de-AT" sz="1400" dirty="0" smtClean="0"/>
              <a:t> heißem Wasser und einem EL Zucker in eine Schüssel und schlagen es schaumig. Jetzt wird die Sahne erhitzt und mit dem Schneebesen unter den </a:t>
            </a:r>
            <a:r>
              <a:rPr lang="de-AT" sz="1400" dirty="0" err="1" smtClean="0"/>
              <a:t>Eischaum</a:t>
            </a:r>
            <a:r>
              <a:rPr lang="de-AT" sz="1400" dirty="0" smtClean="0"/>
              <a:t> geschlagen. Der Schaum wird jetzt in eine Tasse oder ein dekoratives, hitzebeständiges Glas gegeben. Der frisch gebrühte, starke Kaffee, wird jetzt vorsichtig durch den Schaum in die Tasse gegossen. Am Schluss wird der Kaffee mit 2cl Weinbrand abgeschmeckt. Man kann diesen aber auch weglassen, dann hat man eine alkoholfreie Kaiser Melange.</a:t>
            </a:r>
            <a:endParaRPr lang="de-AT" sz="1400" dirty="0"/>
          </a:p>
        </p:txBody>
      </p:sp>
      <p:pic>
        <p:nvPicPr>
          <p:cNvPr id="8202" name="Picture 10"/>
          <p:cNvPicPr>
            <a:picLocks noChangeAspect="1" noChangeArrowheads="1"/>
          </p:cNvPicPr>
          <p:nvPr/>
        </p:nvPicPr>
        <p:blipFill>
          <a:blip r:embed="rId4" cstate="print"/>
          <a:stretch>
            <a:fillRect/>
          </a:stretch>
        </p:blipFill>
        <p:spPr bwMode="auto">
          <a:xfrm>
            <a:off x="1403648" y="4149080"/>
            <a:ext cx="2095500" cy="2266950"/>
          </a:xfrm>
          <a:prstGeom prst="rect">
            <a:avLst/>
          </a:prstGeom>
          <a:noFill/>
          <a:ln>
            <a:noFill/>
          </a:ln>
        </p:spPr>
      </p:pic>
      <p:sp>
        <p:nvSpPr>
          <p:cNvPr id="8197" name="Textfeld 5"/>
          <p:cNvSpPr txBox="1">
            <a:spLocks noChangeArrowheads="1"/>
          </p:cNvSpPr>
          <p:nvPr/>
        </p:nvSpPr>
        <p:spPr bwMode="auto">
          <a:xfrm>
            <a:off x="251520" y="620688"/>
            <a:ext cx="6624736" cy="707886"/>
          </a:xfrm>
          <a:prstGeom prst="rect">
            <a:avLst/>
          </a:prstGeom>
          <a:noFill/>
          <a:ln w="9525">
            <a:noFill/>
            <a:miter lim="800000"/>
            <a:headEnd/>
            <a:tailEnd/>
          </a:ln>
        </p:spPr>
        <p:txBody>
          <a:bodyPr wrap="square">
            <a:spAutoFit/>
          </a:bodyPr>
          <a:lstStyle/>
          <a:p>
            <a:r>
              <a:rPr lang="de-AT" sz="2000" u="sng" dirty="0"/>
              <a:t>Wiener Melange:</a:t>
            </a:r>
          </a:p>
          <a:p>
            <a:r>
              <a:rPr lang="de-AT" sz="2000" dirty="0"/>
              <a:t>Kleiner Espresso, etwas verlängert, mit  Milch und Schaum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eaLnBrk="1" hangingPunct="1"/>
            <a:endParaRPr lang="de-AT" smtClean="0"/>
          </a:p>
        </p:txBody>
      </p:sp>
      <p:sp>
        <p:nvSpPr>
          <p:cNvPr id="14339" name="Inhaltsplatzhalter 2"/>
          <p:cNvSpPr>
            <a:spLocks noGrp="1"/>
          </p:cNvSpPr>
          <p:nvPr>
            <p:ph idx="1"/>
          </p:nvPr>
        </p:nvSpPr>
        <p:spPr/>
        <p:txBody>
          <a:bodyPr/>
          <a:lstStyle/>
          <a:p>
            <a:pPr eaLnBrk="1" hangingPunct="1"/>
            <a:endParaRPr lang="de-AT" smtClean="0"/>
          </a:p>
        </p:txBody>
      </p:sp>
      <p:pic>
        <p:nvPicPr>
          <p:cNvPr id="14340" name="Picture 14" descr="http://4plusmarketingservice.files.wordpress.com/2008/09/kaffeebohne3.jpg?w=300&amp;h=200"/>
          <p:cNvPicPr>
            <a:picLocks noChangeAspect="1" noChangeArrowheads="1"/>
          </p:cNvPicPr>
          <p:nvPr/>
        </p:nvPicPr>
        <p:blipFill>
          <a:blip r:embed="rId2" cstate="print"/>
          <a:srcRect/>
          <a:stretch>
            <a:fillRect/>
          </a:stretch>
        </p:blipFill>
        <p:spPr bwMode="auto">
          <a:xfrm>
            <a:off x="0" y="0"/>
            <a:ext cx="9321800" cy="6835775"/>
          </a:xfrm>
          <a:prstGeom prst="rect">
            <a:avLst/>
          </a:prstGeom>
          <a:noFill/>
          <a:ln w="9525">
            <a:noFill/>
            <a:miter lim="800000"/>
            <a:headEnd/>
            <a:tailEnd/>
          </a:ln>
        </p:spPr>
      </p:pic>
      <p:pic>
        <p:nvPicPr>
          <p:cNvPr id="14343" name="Picture 2" descr="http://www.juliusmeinl.de/deutsch/MDB/kaffeerezepte/tuerkischerkaffee.jpg"/>
          <p:cNvPicPr>
            <a:picLocks noChangeAspect="1" noChangeArrowheads="1"/>
          </p:cNvPicPr>
          <p:nvPr/>
        </p:nvPicPr>
        <p:blipFill>
          <a:blip r:embed="rId3" cstate="print"/>
          <a:srcRect/>
          <a:stretch>
            <a:fillRect/>
          </a:stretch>
        </p:blipFill>
        <p:spPr bwMode="auto">
          <a:xfrm>
            <a:off x="6876256" y="4217208"/>
            <a:ext cx="2267744" cy="2430266"/>
          </a:xfrm>
          <a:prstGeom prst="rect">
            <a:avLst/>
          </a:prstGeom>
          <a:noFill/>
          <a:ln w="9525">
            <a:noFill/>
            <a:miter lim="800000"/>
            <a:headEnd/>
            <a:tailEnd/>
          </a:ln>
        </p:spPr>
      </p:pic>
      <p:sp>
        <p:nvSpPr>
          <p:cNvPr id="14344" name="Rechteck 6"/>
          <p:cNvSpPr>
            <a:spLocks noChangeArrowheads="1"/>
          </p:cNvSpPr>
          <p:nvPr/>
        </p:nvSpPr>
        <p:spPr bwMode="auto">
          <a:xfrm>
            <a:off x="-31750" y="-1588"/>
            <a:ext cx="4336444" cy="523220"/>
          </a:xfrm>
          <a:prstGeom prst="rect">
            <a:avLst/>
          </a:prstGeom>
          <a:noFill/>
          <a:ln w="9525">
            <a:noFill/>
            <a:miter lim="800000"/>
            <a:headEnd/>
            <a:tailEnd/>
          </a:ln>
        </p:spPr>
        <p:txBody>
          <a:bodyPr wrap="none">
            <a:spAutoFit/>
          </a:bodyPr>
          <a:lstStyle/>
          <a:p>
            <a:r>
              <a:rPr lang="de-AT" sz="2800" dirty="0">
                <a:solidFill>
                  <a:srgbClr val="FF0000"/>
                </a:solidFill>
              </a:rPr>
              <a:t>Wiener-Kaffeehaus-Klassiker</a:t>
            </a:r>
          </a:p>
        </p:txBody>
      </p:sp>
      <p:sp>
        <p:nvSpPr>
          <p:cNvPr id="9" name="Rechteck 8"/>
          <p:cNvSpPr/>
          <p:nvPr/>
        </p:nvSpPr>
        <p:spPr>
          <a:xfrm>
            <a:off x="1619672" y="476672"/>
            <a:ext cx="6246440" cy="3631763"/>
          </a:xfrm>
          <a:prstGeom prst="rect">
            <a:avLst/>
          </a:prstGeom>
        </p:spPr>
        <p:txBody>
          <a:bodyPr wrap="square">
            <a:spAutoFit/>
          </a:bodyPr>
          <a:lstStyle/>
          <a:p>
            <a:r>
              <a:rPr lang="de-AT" sz="2000" dirty="0" smtClean="0"/>
              <a:t>Türkischer Kaffee:</a:t>
            </a:r>
          </a:p>
          <a:p>
            <a:r>
              <a:rPr lang="de-AT" sz="1400" dirty="0" smtClean="0"/>
              <a:t>1</a:t>
            </a:r>
            <a:r>
              <a:rPr lang="de-AT" sz="1400" dirty="0" smtClean="0"/>
              <a:t>. Frisch gerösteten und fein gemahlenen Kaffee  in einer "</a:t>
            </a:r>
            <a:r>
              <a:rPr lang="de-AT" sz="1400" dirty="0" err="1" smtClean="0"/>
              <a:t>Cezve</a:t>
            </a:r>
            <a:r>
              <a:rPr lang="de-AT" sz="1400" dirty="0" smtClean="0"/>
              <a:t>" (einem kleinen Stielgefäß) zubereitet und das Wasser mit der Mokkatasse abgemessen und eingefüllt.</a:t>
            </a:r>
            <a:br>
              <a:rPr lang="de-AT" sz="1400" dirty="0" smtClean="0"/>
            </a:br>
            <a:r>
              <a:rPr lang="de-AT" sz="1400" dirty="0" smtClean="0"/>
              <a:t>2. Pro Tasse nimmt man einen Mokkalöffel Kaffee (5 </a:t>
            </a:r>
            <a:r>
              <a:rPr lang="de-AT" sz="1400" dirty="0" err="1" smtClean="0"/>
              <a:t>gr</a:t>
            </a:r>
            <a:r>
              <a:rPr lang="de-AT" sz="1400" dirty="0" smtClean="0"/>
              <a:t>.) und Zucker nach Geschmack. Ein Mokkalöffel Zucker entspricht der meist getrunkenen Mischung "</a:t>
            </a:r>
            <a:r>
              <a:rPr lang="de-AT" sz="1400" dirty="0" err="1" smtClean="0"/>
              <a:t>orta</a:t>
            </a:r>
            <a:r>
              <a:rPr lang="de-AT" sz="1400" dirty="0" smtClean="0"/>
              <a:t> </a:t>
            </a:r>
            <a:r>
              <a:rPr lang="de-AT" sz="1400" dirty="0" err="1" smtClean="0"/>
              <a:t>sekerli</a:t>
            </a:r>
            <a:r>
              <a:rPr lang="de-AT" sz="1400" dirty="0" smtClean="0"/>
              <a:t>" (halb süß). Die anderen Varianten heißen "</a:t>
            </a:r>
            <a:r>
              <a:rPr lang="de-AT" sz="1400" dirty="0" err="1" smtClean="0"/>
              <a:t>sade</a:t>
            </a:r>
            <a:r>
              <a:rPr lang="de-AT" sz="1400" dirty="0" smtClean="0"/>
              <a:t>" ohne Zucker und  </a:t>
            </a:r>
            <a:br>
              <a:rPr lang="de-AT" sz="1400" dirty="0" smtClean="0"/>
            </a:br>
            <a:r>
              <a:rPr lang="de-AT" sz="1400" dirty="0" smtClean="0"/>
              <a:t>" </a:t>
            </a:r>
            <a:r>
              <a:rPr lang="de-AT" sz="1400" dirty="0" err="1" smtClean="0"/>
              <a:t>sekerli</a:t>
            </a:r>
            <a:r>
              <a:rPr lang="de-AT" sz="1400" dirty="0" smtClean="0"/>
              <a:t>" für ganz süß.</a:t>
            </a:r>
            <a:br>
              <a:rPr lang="de-AT" sz="1400" dirty="0" smtClean="0"/>
            </a:br>
            <a:r>
              <a:rPr lang="de-AT" sz="1400" dirty="0" smtClean="0"/>
              <a:t/>
            </a:r>
            <a:br>
              <a:rPr lang="de-AT" sz="1400" dirty="0" smtClean="0"/>
            </a:br>
            <a:r>
              <a:rPr lang="de-AT" sz="1400" dirty="0" smtClean="0"/>
              <a:t>3. Bei vorsichtigem Umrühren, den Kaffee und den Zucker im Wasser auf kleiner Flamme erhitzen.</a:t>
            </a:r>
            <a:br>
              <a:rPr lang="de-AT" sz="1400" dirty="0" smtClean="0"/>
            </a:br>
            <a:r>
              <a:rPr lang="de-AT" sz="1400" dirty="0" smtClean="0"/>
              <a:t>4. Schäumt der Kaffee auf, in jede Mokkatasse etwas Schaum eingießen.</a:t>
            </a:r>
            <a:br>
              <a:rPr lang="de-AT" sz="1400" dirty="0" smtClean="0"/>
            </a:br>
            <a:r>
              <a:rPr lang="de-AT" sz="1400" dirty="0" smtClean="0"/>
              <a:t/>
            </a:r>
            <a:br>
              <a:rPr lang="de-AT" sz="1400" dirty="0" smtClean="0"/>
            </a:br>
            <a:r>
              <a:rPr lang="de-AT" sz="1400" dirty="0" smtClean="0"/>
              <a:t>5. Den Kaffee nun nochmals aufschäumen lassen und in die Mokkatassen füllen. Den Kaffee in der Tasse nicht mehr umrühren, damit der Kaffeesatz beim Trinken den Kaffeegenuss nicht stört</a:t>
            </a:r>
            <a:r>
              <a:rPr lang="de-AT" sz="1400" dirty="0" smtClean="0"/>
              <a:t>. Man trinkt den Kaffee auch über „</a:t>
            </a:r>
            <a:r>
              <a:rPr lang="de-AT" sz="1400" dirty="0" err="1" smtClean="0"/>
              <a:t>Lokum</a:t>
            </a:r>
            <a:r>
              <a:rPr lang="de-AT" sz="1400" dirty="0" smtClean="0"/>
              <a:t>“.</a:t>
            </a:r>
            <a:endParaRPr lang="de-AT" sz="1400" dirty="0"/>
          </a:p>
        </p:txBody>
      </p:sp>
      <p:pic>
        <p:nvPicPr>
          <p:cNvPr id="14345" name="Picture 9"/>
          <p:cNvPicPr>
            <a:picLocks noChangeAspect="1" noChangeArrowheads="1"/>
          </p:cNvPicPr>
          <p:nvPr/>
        </p:nvPicPr>
        <p:blipFill>
          <a:blip r:embed="rId4" cstate="print"/>
          <a:srcRect/>
          <a:stretch>
            <a:fillRect/>
          </a:stretch>
        </p:blipFill>
        <p:spPr bwMode="auto">
          <a:xfrm>
            <a:off x="3779912" y="4509120"/>
            <a:ext cx="285750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endParaRPr lang="de-AT" smtClean="0"/>
          </a:p>
        </p:txBody>
      </p:sp>
      <p:sp>
        <p:nvSpPr>
          <p:cNvPr id="16387" name="Inhaltsplatzhalter 2"/>
          <p:cNvSpPr>
            <a:spLocks noGrp="1"/>
          </p:cNvSpPr>
          <p:nvPr>
            <p:ph idx="1"/>
          </p:nvPr>
        </p:nvSpPr>
        <p:spPr/>
        <p:txBody>
          <a:bodyPr/>
          <a:lstStyle/>
          <a:p>
            <a:pPr eaLnBrk="1" hangingPunct="1"/>
            <a:endParaRPr lang="de-AT" smtClean="0"/>
          </a:p>
        </p:txBody>
      </p:sp>
      <p:pic>
        <p:nvPicPr>
          <p:cNvPr id="16388" name="Picture 14" descr="http://4plusmarketingservice.files.wordpress.com/2008/09/kaffeebohne3.jpg?w=300&amp;h=200"/>
          <p:cNvPicPr>
            <a:picLocks noChangeAspect="1" noChangeArrowheads="1"/>
          </p:cNvPicPr>
          <p:nvPr/>
        </p:nvPicPr>
        <p:blipFill>
          <a:blip r:embed="rId2" cstate="print"/>
          <a:srcRect/>
          <a:stretch>
            <a:fillRect/>
          </a:stretch>
        </p:blipFill>
        <p:spPr bwMode="auto">
          <a:xfrm>
            <a:off x="0" y="0"/>
            <a:ext cx="9321800" cy="6835775"/>
          </a:xfrm>
          <a:prstGeom prst="rect">
            <a:avLst/>
          </a:prstGeom>
          <a:noFill/>
          <a:ln w="9525">
            <a:noFill/>
            <a:miter lim="800000"/>
            <a:headEnd/>
            <a:tailEnd/>
          </a:ln>
        </p:spPr>
      </p:pic>
      <p:sp>
        <p:nvSpPr>
          <p:cNvPr id="16389" name="Textfeld 4"/>
          <p:cNvSpPr txBox="1">
            <a:spLocks noChangeArrowheads="1"/>
          </p:cNvSpPr>
          <p:nvPr/>
        </p:nvSpPr>
        <p:spPr bwMode="auto">
          <a:xfrm>
            <a:off x="1187450" y="549275"/>
            <a:ext cx="6121400" cy="708025"/>
          </a:xfrm>
          <a:prstGeom prst="rect">
            <a:avLst/>
          </a:prstGeom>
          <a:noFill/>
          <a:ln w="9525">
            <a:noFill/>
            <a:miter lim="800000"/>
            <a:headEnd/>
            <a:tailEnd/>
          </a:ln>
        </p:spPr>
        <p:txBody>
          <a:bodyPr>
            <a:spAutoFit/>
          </a:bodyPr>
          <a:lstStyle/>
          <a:p>
            <a:r>
              <a:rPr lang="de-AT" sz="2000" u="sng"/>
              <a:t>Konsul:</a:t>
            </a:r>
          </a:p>
          <a:p>
            <a:r>
              <a:rPr lang="de-AT" sz="2000"/>
              <a:t>Großer Espresso mit einem Schuss Obers (dunkelbraun)</a:t>
            </a:r>
          </a:p>
        </p:txBody>
      </p:sp>
      <p:sp>
        <p:nvSpPr>
          <p:cNvPr id="16390" name="Textfeld 5"/>
          <p:cNvSpPr txBox="1">
            <a:spLocks noChangeArrowheads="1"/>
          </p:cNvSpPr>
          <p:nvPr/>
        </p:nvSpPr>
        <p:spPr bwMode="auto">
          <a:xfrm>
            <a:off x="1835696" y="1196752"/>
            <a:ext cx="4321175" cy="708025"/>
          </a:xfrm>
          <a:prstGeom prst="rect">
            <a:avLst/>
          </a:prstGeom>
          <a:noFill/>
          <a:ln w="9525">
            <a:noFill/>
            <a:miter lim="800000"/>
            <a:headEnd/>
            <a:tailEnd/>
          </a:ln>
        </p:spPr>
        <p:txBody>
          <a:bodyPr>
            <a:spAutoFit/>
          </a:bodyPr>
          <a:lstStyle/>
          <a:p>
            <a:r>
              <a:rPr lang="de-AT" sz="2000" u="sng" dirty="0"/>
              <a:t>Zubereitung:</a:t>
            </a:r>
          </a:p>
          <a:p>
            <a:r>
              <a:rPr lang="de-AT" sz="2000" dirty="0"/>
              <a:t>Mokka mit etwas Schlagobers</a:t>
            </a:r>
          </a:p>
        </p:txBody>
      </p:sp>
      <p:sp>
        <p:nvSpPr>
          <p:cNvPr id="16392" name="Textfeld 6"/>
          <p:cNvSpPr txBox="1">
            <a:spLocks noChangeArrowheads="1"/>
          </p:cNvSpPr>
          <p:nvPr/>
        </p:nvSpPr>
        <p:spPr bwMode="auto">
          <a:xfrm>
            <a:off x="12700" y="12700"/>
            <a:ext cx="4968875" cy="523220"/>
          </a:xfrm>
          <a:prstGeom prst="rect">
            <a:avLst/>
          </a:prstGeom>
          <a:noFill/>
          <a:ln w="9525">
            <a:noFill/>
            <a:miter lim="800000"/>
            <a:headEnd/>
            <a:tailEnd/>
          </a:ln>
        </p:spPr>
        <p:txBody>
          <a:bodyPr>
            <a:spAutoFit/>
          </a:bodyPr>
          <a:lstStyle/>
          <a:p>
            <a:r>
              <a:rPr lang="de-AT" sz="2800" dirty="0">
                <a:solidFill>
                  <a:srgbClr val="FF0000"/>
                </a:solidFill>
              </a:rPr>
              <a:t>Wiener-Kaffeehaus-Spezialitäten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ffegetränke und Spezialität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Kaffegetränke und Spezialitäten</Template>
  <TotalTime>0</TotalTime>
  <Words>606</Words>
  <Application>Microsoft Office PowerPoint</Application>
  <PresentationFormat>Bildschirmpräsentation (4:3)</PresentationFormat>
  <Paragraphs>114</Paragraphs>
  <Slides>20</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20</vt:i4>
      </vt:variant>
    </vt:vector>
  </HeadingPairs>
  <TitlesOfParts>
    <vt:vector size="23" baseType="lpstr">
      <vt:lpstr>Arial</vt:lpstr>
      <vt:lpstr>Calibri</vt:lpstr>
      <vt:lpstr>Kaffegetränke und Spezialitäten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KÖLLY HERMANN KULINARENERGIE</dc:creator>
  <cp:lastModifiedBy>Hermann Koelly(LEHR)</cp:lastModifiedBy>
  <cp:revision>13</cp:revision>
  <dcterms:created xsi:type="dcterms:W3CDTF">2011-12-05T19:44:25Z</dcterms:created>
  <dcterms:modified xsi:type="dcterms:W3CDTF">2014-10-24T14:46:12Z</dcterms:modified>
</cp:coreProperties>
</file>